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27"/>
  </p:notesMasterIdLst>
  <p:sldIdLst>
    <p:sldId id="256" r:id="rId5"/>
    <p:sldId id="258" r:id="rId6"/>
    <p:sldId id="264" r:id="rId7"/>
    <p:sldId id="269" r:id="rId8"/>
    <p:sldId id="270" r:id="rId9"/>
    <p:sldId id="271" r:id="rId10"/>
    <p:sldId id="272" r:id="rId11"/>
    <p:sldId id="273" r:id="rId12"/>
    <p:sldId id="274" r:id="rId13"/>
    <p:sldId id="323" r:id="rId14"/>
    <p:sldId id="301" r:id="rId15"/>
    <p:sldId id="302" r:id="rId16"/>
    <p:sldId id="342" r:id="rId17"/>
    <p:sldId id="277" r:id="rId18"/>
    <p:sldId id="267" r:id="rId19"/>
    <p:sldId id="285" r:id="rId20"/>
    <p:sldId id="288" r:id="rId21"/>
    <p:sldId id="287" r:id="rId22"/>
    <p:sldId id="286" r:id="rId23"/>
    <p:sldId id="276" r:id="rId24"/>
    <p:sldId id="289" r:id="rId25"/>
    <p:sldId id="278" r:id="rId26"/>
    <p:sldId id="268" r:id="rId28"/>
    <p:sldId id="290" r:id="rId29"/>
    <p:sldId id="282" r:id="rId30"/>
    <p:sldId id="292" r:id="rId31"/>
    <p:sldId id="283" r:id="rId32"/>
    <p:sldId id="291" r:id="rId33"/>
    <p:sldId id="294" r:id="rId3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 varScale="1">
        <p:scale>
          <a:sx n="102" d="100"/>
          <a:sy n="102" d="100"/>
        </p:scale>
        <p:origin x="787" y="82"/>
      </p:cViewPr>
      <p:guideLst>
        <p:guide orient="horz" pos="1598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C6B26-0C80-4421-9227-59CFF5FA4C0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064AB-7BC2-40B5-99BC-34EDBBB8BBB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A99ED-5CEC-4D36-8CFA-99264EDECFA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035A5-5C0E-4042-A31C-499636B2A5B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4D5E3-9B8C-40C9-A366-588EE4223E4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FEF1F-66BF-4889-88F4-ED4DBB1A04D3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7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8.jpeg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image" Target="../media/image5.png"/><Relationship Id="rId7" Type="http://schemas.openxmlformats.org/officeDocument/2006/relationships/image" Target="../media/image46.jpeg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56.jpeg"/><Relationship Id="rId6" Type="http://schemas.openxmlformats.org/officeDocument/2006/relationships/image" Target="../media/image55.jpeg"/><Relationship Id="rId5" Type="http://schemas.openxmlformats.org/officeDocument/2006/relationships/image" Target="../media/image5.png"/><Relationship Id="rId4" Type="http://schemas.openxmlformats.org/officeDocument/2006/relationships/image" Target="../media/image54.jpeg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5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5.png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5.pn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1" Type="http://schemas.openxmlformats.org/officeDocument/2006/relationships/slideLayout" Target="../slideLayouts/slideLayout18.xml"/><Relationship Id="rId20" Type="http://schemas.openxmlformats.org/officeDocument/2006/relationships/image" Target="../media/image5.png"/><Relationship Id="rId2" Type="http://schemas.openxmlformats.org/officeDocument/2006/relationships/image" Target="../media/image10.jpeg"/><Relationship Id="rId19" Type="http://schemas.openxmlformats.org/officeDocument/2006/relationships/image" Target="../media/image27.jpeg"/><Relationship Id="rId18" Type="http://schemas.openxmlformats.org/officeDocument/2006/relationships/image" Target="../media/image26.jpeg"/><Relationship Id="rId17" Type="http://schemas.openxmlformats.org/officeDocument/2006/relationships/image" Target="../media/image25.jpeg"/><Relationship Id="rId16" Type="http://schemas.openxmlformats.org/officeDocument/2006/relationships/image" Target="../media/image24.png"/><Relationship Id="rId15" Type="http://schemas.openxmlformats.org/officeDocument/2006/relationships/image" Target="../media/image23.png"/><Relationship Id="rId14" Type="http://schemas.openxmlformats.org/officeDocument/2006/relationships/image" Target="../media/image22.jpeg"/><Relationship Id="rId13" Type="http://schemas.openxmlformats.org/officeDocument/2006/relationships/image" Target="../media/image21.jpeg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5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3795886"/>
            <a:ext cx="7772400" cy="102155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smtClean="0">
                <a:solidFill>
                  <a:schemeClr val="accent6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江苏科技大</a:t>
            </a: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华文中宋" pitchFamily="2" charset="-122"/>
                <a:ea typeface="华文中宋" pitchFamily="2" charset="-122"/>
              </a:rPr>
              <a:t>学校园招聘宣讲会</a:t>
            </a:r>
            <a:b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altLang="zh-CN" sz="2000" dirty="0" smtClean="0">
                <a:solidFill>
                  <a:schemeClr val="accent6">
                    <a:lumMod val="75000"/>
                  </a:schemeClr>
                </a:solidFill>
              </a:rPr>
              <a:t>2019.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10.11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1460" y="267335"/>
            <a:ext cx="2447290" cy="562610"/>
            <a:chOff x="396" y="421"/>
            <a:chExt cx="3854" cy="886"/>
          </a:xfrm>
        </p:grpSpPr>
        <p:sp>
          <p:nvSpPr>
            <p:cNvPr id="3" name="矩形 2"/>
            <p:cNvSpPr/>
            <p:nvPr/>
          </p:nvSpPr>
          <p:spPr>
            <a:xfrm>
              <a:off x="396" y="421"/>
              <a:ext cx="3855" cy="887"/>
            </a:xfrm>
            <a:prstGeom prst="rect">
              <a:avLst/>
            </a:prstGeom>
            <a:solidFill>
              <a:srgbClr val="FED1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4" name="图片 3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1" y="545"/>
              <a:ext cx="3644" cy="63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552" y="1491630"/>
            <a:ext cx="2648197" cy="2161309"/>
            <a:chOff x="3289465" y="1959429"/>
            <a:chExt cx="2648197" cy="2161309"/>
          </a:xfrm>
        </p:grpSpPr>
        <p:sp>
          <p:nvSpPr>
            <p:cNvPr id="3" name="六边形 2"/>
            <p:cNvSpPr/>
            <p:nvPr/>
          </p:nvSpPr>
          <p:spPr>
            <a:xfrm>
              <a:off x="3479469" y="1959429"/>
              <a:ext cx="2458193" cy="2161309"/>
            </a:xfrm>
            <a:prstGeom prst="hexagon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" name="六边形 3"/>
            <p:cNvSpPr/>
            <p:nvPr/>
          </p:nvSpPr>
          <p:spPr>
            <a:xfrm>
              <a:off x="3289465" y="2137560"/>
              <a:ext cx="2224373" cy="18377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1"/>
          <p:cNvSpPr txBox="1"/>
          <p:nvPr/>
        </p:nvSpPr>
        <p:spPr>
          <a:xfrm>
            <a:off x="895813" y="1772065"/>
            <a:ext cx="17457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800" dirty="0" smtClean="0">
                <a:solidFill>
                  <a:srgbClr val="EB6C15"/>
                </a:solidFill>
                <a:latin typeface="Impact" pitchFamily="34" charset="0"/>
              </a:rPr>
              <a:t>02 </a:t>
            </a:r>
            <a:endParaRPr lang="zh-CN" altLang="en-US" sz="9800" dirty="0">
              <a:solidFill>
                <a:srgbClr val="EB6C15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1793" y="1657287"/>
            <a:ext cx="2467610" cy="782320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zh-CN" altLang="en-US" sz="4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分行介绍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515710" y="2446761"/>
            <a:ext cx="490030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39492" y="343044"/>
            <a:ext cx="3171501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6000C"/>
                </a:solidFill>
                <a:latin typeface="楷体" pitchFamily="49" charset="-122"/>
                <a:ea typeface="楷体" pitchFamily="49" charset="-122"/>
              </a:rPr>
              <a:t>中信银行镇江分行</a:t>
            </a:r>
            <a:endParaRPr lang="zh-CN" altLang="en-US" sz="2800" dirty="0">
              <a:solidFill>
                <a:srgbClr val="D6000C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  <p:pic>
        <p:nvPicPr>
          <p:cNvPr id="11266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270" y="1130935"/>
            <a:ext cx="6744335" cy="164084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67" name="组合 5"/>
          <p:cNvGrpSpPr/>
          <p:nvPr/>
        </p:nvGrpSpPr>
        <p:grpSpPr>
          <a:xfrm>
            <a:off x="1781175" y="2778760"/>
            <a:ext cx="7393305" cy="1607820"/>
            <a:chOff x="826566" y="7157141"/>
            <a:chExt cx="9329587" cy="3106685"/>
          </a:xfrm>
        </p:grpSpPr>
        <p:sp>
          <p:nvSpPr>
            <p:cNvPr id="7" name="矩形 6"/>
            <p:cNvSpPr/>
            <p:nvPr/>
          </p:nvSpPr>
          <p:spPr>
            <a:xfrm>
              <a:off x="826566" y="7157141"/>
              <a:ext cx="9329587" cy="310668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863707" y="7595807"/>
              <a:ext cx="8795351" cy="2228175"/>
            </a:xfrm>
            <a:prstGeom prst="rect">
              <a:avLst/>
            </a:prstGeom>
            <a:noFill/>
            <a:ln>
              <a:noFill/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Ins="0">
              <a:spAutoFit/>
            </a:bodyPr>
            <a:p>
              <a:pPr marL="342900" marR="0" lvl="0" indent="-342900" algn="l" defTabSz="914400" rtl="0" eaLnBrk="0" fontAlgn="auto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charset="2"/>
                <a:buChar char="ü"/>
                <a:defRPr/>
              </a:pP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中信银行</a:t>
              </a:r>
              <a:r>
                <a:rPr kumimoji="0" lang="zh-CN" altLang="zh-CN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镇江分行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于</a:t>
              </a:r>
              <a:r>
                <a:rPr kumimoji="0" lang="en-US" altLang="zh-CN" sz="16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2010</a:t>
              </a:r>
              <a:r>
                <a:rPr kumimoji="0" lang="zh-CN" altLang="en-US" sz="16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年</a:t>
              </a:r>
              <a:r>
                <a:rPr kumimoji="0" lang="en-US" altLang="zh-CN" sz="16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12月9日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正式对外营业。</a:t>
              </a: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  <a:p>
              <a:pPr marL="342900" marR="0" lvl="0" indent="-342900" algn="l" defTabSz="914400" rtl="0" eaLnBrk="0" fontAlgn="auto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charset="2"/>
                <a:buChar char="ü"/>
                <a:defRPr/>
              </a:pP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镇江中信一直以 </a:t>
              </a:r>
              <a:r>
                <a:rPr kumimoji="0" lang="en-US" altLang="zh-CN" sz="1600" b="1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“高标准定位，高素质团队、高质量发展”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为奋斗</a:t>
              </a:r>
              <a:r>
                <a:rPr kumimoji="0" lang="zh-CN" altLang="zh-CN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</a:rPr>
                <a:t>目标。</a:t>
              </a:r>
              <a:endPara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  <a:p>
              <a:pPr marL="342900" marR="0" lvl="0" indent="-342900" algn="l" defTabSz="914400" rtl="0" eaLnBrk="0" fontAlgn="auto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Wingdings" charset="2"/>
                <a:buChar char="ü"/>
                <a:defRPr/>
              </a:pP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  <a:sym typeface="+mn-ea"/>
                </a:rPr>
                <a:t>开业</a:t>
              </a:r>
              <a:r>
                <a:rPr kumimoji="0" lang="en-US" altLang="zh-CN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  <a:sym typeface="+mn-ea"/>
                </a:rPr>
                <a:t>9</a:t>
              </a:r>
              <a:r>
                <a:rPr kumimoji="0" lang="zh-CN" altLang="en-US" sz="1400" b="0" i="0" u="none" strike="noStrike" kern="1200" cap="none" spc="0" normalizeH="0" baseline="0" noProof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+mn-ea"/>
                  <a:cs typeface="+mn-cs"/>
                  <a:sym typeface="+mn-ea"/>
                </a:rPr>
                <a:t>年以来，中信银行镇江分行逐年稳步发展，存贷款规模名列股份制银行前列。</a:t>
              </a: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12725" y="286385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  <p:grpSp>
        <p:nvGrpSpPr>
          <p:cNvPr id="19" name="Group 73"/>
          <p:cNvGrpSpPr/>
          <p:nvPr/>
        </p:nvGrpSpPr>
        <p:grpSpPr bwMode="auto">
          <a:xfrm rot="0">
            <a:off x="5995035" y="1264920"/>
            <a:ext cx="1462405" cy="1616075"/>
            <a:chOff x="0" y="0"/>
            <a:chExt cx="481012" cy="508000"/>
          </a:xfrm>
          <a:solidFill>
            <a:schemeClr val="bg2">
              <a:lumMod val="25000"/>
            </a:schemeClr>
          </a:solidFill>
        </p:grpSpPr>
        <p:sp>
          <p:nvSpPr>
            <p:cNvPr id="20" name="Freeform 66"/>
            <p:cNvSpPr>
              <a:spLocks noEditPoints="1"/>
            </p:cNvSpPr>
            <p:nvPr/>
          </p:nvSpPr>
          <p:spPr bwMode="auto">
            <a:xfrm>
              <a:off x="184150" y="0"/>
              <a:ext cx="100012" cy="138113"/>
            </a:xfrm>
            <a:custGeom>
              <a:avLst/>
              <a:gdLst>
                <a:gd name="T0" fmla="*/ 2147483647 w 36"/>
                <a:gd name="T1" fmla="*/ 2147483647 h 49"/>
                <a:gd name="T2" fmla="*/ 2147483647 w 36"/>
                <a:gd name="T3" fmla="*/ 2147483647 h 49"/>
                <a:gd name="T4" fmla="*/ 2147483647 w 36"/>
                <a:gd name="T5" fmla="*/ 2147483647 h 49"/>
                <a:gd name="T6" fmla="*/ 2147483647 w 36"/>
                <a:gd name="T7" fmla="*/ 2147483647 h 49"/>
                <a:gd name="T8" fmla="*/ 2147483647 w 36"/>
                <a:gd name="T9" fmla="*/ 2147483647 h 49"/>
                <a:gd name="T10" fmla="*/ 2147483647 w 36"/>
                <a:gd name="T11" fmla="*/ 2147483647 h 49"/>
                <a:gd name="T12" fmla="*/ 2147483647 w 36"/>
                <a:gd name="T13" fmla="*/ 2147483647 h 49"/>
                <a:gd name="T14" fmla="*/ 2147483647 w 36"/>
                <a:gd name="T15" fmla="*/ 2147483647 h 49"/>
                <a:gd name="T16" fmla="*/ 2147483647 w 36"/>
                <a:gd name="T17" fmla="*/ 2147483647 h 49"/>
                <a:gd name="T18" fmla="*/ 2147483647 w 36"/>
                <a:gd name="T19" fmla="*/ 2147483647 h 49"/>
                <a:gd name="T20" fmla="*/ 2147483647 w 36"/>
                <a:gd name="T21" fmla="*/ 2147483647 h 49"/>
                <a:gd name="T22" fmla="*/ 2147483647 w 36"/>
                <a:gd name="T23" fmla="*/ 2147483647 h 49"/>
                <a:gd name="T24" fmla="*/ 2147483647 w 36"/>
                <a:gd name="T25" fmla="*/ 2147483647 h 49"/>
                <a:gd name="T26" fmla="*/ 2147483647 w 36"/>
                <a:gd name="T27" fmla="*/ 2147483647 h 49"/>
                <a:gd name="T28" fmla="*/ 2147483647 w 36"/>
                <a:gd name="T29" fmla="*/ 2147483647 h 49"/>
                <a:gd name="T30" fmla="*/ 2147483647 w 36"/>
                <a:gd name="T31" fmla="*/ 2147483647 h 49"/>
                <a:gd name="T32" fmla="*/ 2147483647 w 36"/>
                <a:gd name="T33" fmla="*/ 2147483647 h 49"/>
                <a:gd name="T34" fmla="*/ 2147483647 w 36"/>
                <a:gd name="T35" fmla="*/ 2147483647 h 49"/>
                <a:gd name="T36" fmla="*/ 2147483647 w 36"/>
                <a:gd name="T37" fmla="*/ 2147483647 h 49"/>
                <a:gd name="T38" fmla="*/ 2147483647 w 36"/>
                <a:gd name="T39" fmla="*/ 2147483647 h 49"/>
                <a:gd name="T40" fmla="*/ 2147483647 w 36"/>
                <a:gd name="T41" fmla="*/ 2147483647 h 49"/>
                <a:gd name="T42" fmla="*/ 2147483647 w 36"/>
                <a:gd name="T43" fmla="*/ 2147483647 h 49"/>
                <a:gd name="T44" fmla="*/ 2147483647 w 36"/>
                <a:gd name="T45" fmla="*/ 2147483647 h 49"/>
                <a:gd name="T46" fmla="*/ 2147483647 w 36"/>
                <a:gd name="T47" fmla="*/ 2147483647 h 49"/>
                <a:gd name="T48" fmla="*/ 2147483647 w 36"/>
                <a:gd name="T49" fmla="*/ 2147483647 h 49"/>
                <a:gd name="T50" fmla="*/ 2147483647 w 36"/>
                <a:gd name="T51" fmla="*/ 2147483647 h 49"/>
                <a:gd name="T52" fmla="*/ 2147483647 w 36"/>
                <a:gd name="T53" fmla="*/ 2147483647 h 49"/>
                <a:gd name="T54" fmla="*/ 2147483647 w 36"/>
                <a:gd name="T55" fmla="*/ 2147483647 h 49"/>
                <a:gd name="T56" fmla="*/ 2147483647 w 36"/>
                <a:gd name="T57" fmla="*/ 2147483647 h 49"/>
                <a:gd name="T58" fmla="*/ 2147483647 w 36"/>
                <a:gd name="T59" fmla="*/ 2147483647 h 49"/>
                <a:gd name="T60" fmla="*/ 2147483647 w 36"/>
                <a:gd name="T61" fmla="*/ 2147483647 h 49"/>
                <a:gd name="T62" fmla="*/ 2147483647 w 36"/>
                <a:gd name="T63" fmla="*/ 2147483647 h 49"/>
                <a:gd name="T64" fmla="*/ 2147483647 w 36"/>
                <a:gd name="T65" fmla="*/ 2147483647 h 49"/>
                <a:gd name="T66" fmla="*/ 2147483647 w 36"/>
                <a:gd name="T67" fmla="*/ 2147483647 h 49"/>
                <a:gd name="T68" fmla="*/ 2147483647 w 36"/>
                <a:gd name="T69" fmla="*/ 2147483647 h 49"/>
                <a:gd name="T70" fmla="*/ 2147483647 w 36"/>
                <a:gd name="T71" fmla="*/ 2147483647 h 49"/>
                <a:gd name="T72" fmla="*/ 2147483647 w 36"/>
                <a:gd name="T73" fmla="*/ 2147483647 h 49"/>
                <a:gd name="T74" fmla="*/ 2147483647 w 36"/>
                <a:gd name="T75" fmla="*/ 2147483647 h 49"/>
                <a:gd name="T76" fmla="*/ 2147483647 w 36"/>
                <a:gd name="T77" fmla="*/ 2147483647 h 49"/>
                <a:gd name="T78" fmla="*/ 2147483647 w 36"/>
                <a:gd name="T79" fmla="*/ 2147483647 h 49"/>
                <a:gd name="T80" fmla="*/ 2147483647 w 36"/>
                <a:gd name="T81" fmla="*/ 2147483647 h 4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6" h="49">
                  <a:moveTo>
                    <a:pt x="3" y="31"/>
                  </a:moveTo>
                  <a:cubicBezTo>
                    <a:pt x="3" y="33"/>
                    <a:pt x="4" y="35"/>
                    <a:pt x="6" y="35"/>
                  </a:cubicBezTo>
                  <a:cubicBezTo>
                    <a:pt x="7" y="43"/>
                    <a:pt x="13" y="49"/>
                    <a:pt x="19" y="49"/>
                  </a:cubicBezTo>
                  <a:cubicBezTo>
                    <a:pt x="25" y="49"/>
                    <a:pt x="31" y="43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4" y="35"/>
                    <a:pt x="36" y="33"/>
                    <a:pt x="36" y="31"/>
                  </a:cubicBezTo>
                  <a:cubicBezTo>
                    <a:pt x="36" y="29"/>
                    <a:pt x="34" y="27"/>
                    <a:pt x="33" y="27"/>
                  </a:cubicBezTo>
                  <a:cubicBezTo>
                    <a:pt x="33" y="27"/>
                    <a:pt x="36" y="14"/>
                    <a:pt x="29" y="11"/>
                  </a:cubicBezTo>
                  <a:cubicBezTo>
                    <a:pt x="28" y="0"/>
                    <a:pt x="10" y="9"/>
                    <a:pt x="10" y="9"/>
                  </a:cubicBezTo>
                  <a:cubicBezTo>
                    <a:pt x="0" y="14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8"/>
                    <a:pt x="3" y="29"/>
                    <a:pt x="3" y="31"/>
                  </a:cubicBezTo>
                  <a:close/>
                  <a:moveTo>
                    <a:pt x="6" y="27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9" y="19"/>
                    <a:pt x="9" y="19"/>
                  </a:cubicBezTo>
                  <a:cubicBezTo>
                    <a:pt x="17" y="20"/>
                    <a:pt x="24" y="15"/>
                    <a:pt x="24" y="15"/>
                  </a:cubicBezTo>
                  <a:cubicBezTo>
                    <a:pt x="29" y="11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3" y="28"/>
                    <a:pt x="34" y="28"/>
                  </a:cubicBezTo>
                  <a:cubicBezTo>
                    <a:pt x="34" y="29"/>
                    <a:pt x="35" y="30"/>
                    <a:pt x="35" y="31"/>
                  </a:cubicBezTo>
                  <a:cubicBezTo>
                    <a:pt x="35" y="32"/>
                    <a:pt x="34" y="33"/>
                    <a:pt x="34" y="33"/>
                  </a:cubicBezTo>
                  <a:cubicBezTo>
                    <a:pt x="33" y="34"/>
                    <a:pt x="33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9"/>
                    <a:pt x="29" y="42"/>
                    <a:pt x="27" y="44"/>
                  </a:cubicBezTo>
                  <a:cubicBezTo>
                    <a:pt x="26" y="45"/>
                    <a:pt x="24" y="46"/>
                    <a:pt x="23" y="47"/>
                  </a:cubicBezTo>
                  <a:cubicBezTo>
                    <a:pt x="22" y="47"/>
                    <a:pt x="20" y="48"/>
                    <a:pt x="19" y="48"/>
                  </a:cubicBezTo>
                  <a:cubicBezTo>
                    <a:pt x="18" y="48"/>
                    <a:pt x="16" y="47"/>
                    <a:pt x="15" y="47"/>
                  </a:cubicBezTo>
                  <a:cubicBezTo>
                    <a:pt x="13" y="46"/>
                    <a:pt x="12" y="45"/>
                    <a:pt x="11" y="44"/>
                  </a:cubicBezTo>
                  <a:cubicBezTo>
                    <a:pt x="9" y="42"/>
                    <a:pt x="7" y="39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4"/>
                    <a:pt x="4" y="33"/>
                    <a:pt x="4" y="31"/>
                  </a:cubicBezTo>
                  <a:cubicBezTo>
                    <a:pt x="4" y="30"/>
                    <a:pt x="4" y="29"/>
                    <a:pt x="4" y="28"/>
                  </a:cubicBezTo>
                  <a:cubicBezTo>
                    <a:pt x="5" y="28"/>
                    <a:pt x="5" y="27"/>
                    <a:pt x="6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Freeform 67"/>
            <p:cNvSpPr>
              <a:spLocks noEditPoints="1"/>
            </p:cNvSpPr>
            <p:nvPr/>
          </p:nvSpPr>
          <p:spPr bwMode="auto">
            <a:xfrm>
              <a:off x="206375" y="68263"/>
              <a:ext cx="58737" cy="22225"/>
            </a:xfrm>
            <a:custGeom>
              <a:avLst/>
              <a:gdLst>
                <a:gd name="T0" fmla="*/ 2147483647 w 21"/>
                <a:gd name="T1" fmla="*/ 2147483647 h 8"/>
                <a:gd name="T2" fmla="*/ 2147483647 w 21"/>
                <a:gd name="T3" fmla="*/ 2147483647 h 8"/>
                <a:gd name="T4" fmla="*/ 2147483647 w 21"/>
                <a:gd name="T5" fmla="*/ 2147483647 h 8"/>
                <a:gd name="T6" fmla="*/ 2147483647 w 21"/>
                <a:gd name="T7" fmla="*/ 2147483647 h 8"/>
                <a:gd name="T8" fmla="*/ 2147483647 w 21"/>
                <a:gd name="T9" fmla="*/ 2147483647 h 8"/>
                <a:gd name="T10" fmla="*/ 2147483647 w 21"/>
                <a:gd name="T11" fmla="*/ 2147483647 h 8"/>
                <a:gd name="T12" fmla="*/ 2147483647 w 21"/>
                <a:gd name="T13" fmla="*/ 2147483647 h 8"/>
                <a:gd name="T14" fmla="*/ 2147483647 w 21"/>
                <a:gd name="T15" fmla="*/ 2147483647 h 8"/>
                <a:gd name="T16" fmla="*/ 2147483647 w 21"/>
                <a:gd name="T17" fmla="*/ 2147483647 h 8"/>
                <a:gd name="T18" fmla="*/ 2147483647 w 21"/>
                <a:gd name="T19" fmla="*/ 2147483647 h 8"/>
                <a:gd name="T20" fmla="*/ 2147483647 w 21"/>
                <a:gd name="T21" fmla="*/ 0 h 8"/>
                <a:gd name="T22" fmla="*/ 2147483647 w 21"/>
                <a:gd name="T23" fmla="*/ 0 h 8"/>
                <a:gd name="T24" fmla="*/ 2147483647 w 21"/>
                <a:gd name="T25" fmla="*/ 2147483647 h 8"/>
                <a:gd name="T26" fmla="*/ 2147483647 w 21"/>
                <a:gd name="T27" fmla="*/ 2147483647 h 8"/>
                <a:gd name="T28" fmla="*/ 2147483647 w 21"/>
                <a:gd name="T29" fmla="*/ 2147483647 h 8"/>
                <a:gd name="T30" fmla="*/ 2147483647 w 21"/>
                <a:gd name="T31" fmla="*/ 2147483647 h 8"/>
                <a:gd name="T32" fmla="*/ 2147483647 w 21"/>
                <a:gd name="T33" fmla="*/ 0 h 8"/>
                <a:gd name="T34" fmla="*/ 2147483647 w 21"/>
                <a:gd name="T35" fmla="*/ 0 h 8"/>
                <a:gd name="T36" fmla="*/ 0 w 21"/>
                <a:gd name="T37" fmla="*/ 2147483647 h 8"/>
                <a:gd name="T38" fmla="*/ 0 w 21"/>
                <a:gd name="T39" fmla="*/ 2147483647 h 8"/>
                <a:gd name="T40" fmla="*/ 2147483647 w 21"/>
                <a:gd name="T41" fmla="*/ 2147483647 h 8"/>
                <a:gd name="T42" fmla="*/ 2147483647 w 21"/>
                <a:gd name="T43" fmla="*/ 2147483647 h 8"/>
                <a:gd name="T44" fmla="*/ 2147483647 w 21"/>
                <a:gd name="T45" fmla="*/ 2147483647 h 8"/>
                <a:gd name="T46" fmla="*/ 2147483647 w 21"/>
                <a:gd name="T47" fmla="*/ 2147483647 h 8"/>
                <a:gd name="T48" fmla="*/ 2147483647 w 21"/>
                <a:gd name="T49" fmla="*/ 2147483647 h 8"/>
                <a:gd name="T50" fmla="*/ 2147483647 w 21"/>
                <a:gd name="T51" fmla="*/ 2147483647 h 8"/>
                <a:gd name="T52" fmla="*/ 2147483647 w 21"/>
                <a:gd name="T53" fmla="*/ 2147483647 h 8"/>
                <a:gd name="T54" fmla="*/ 2147483647 w 21"/>
                <a:gd name="T55" fmla="*/ 2147483647 h 8"/>
                <a:gd name="T56" fmla="*/ 2147483647 w 21"/>
                <a:gd name="T57" fmla="*/ 2147483647 h 8"/>
                <a:gd name="T58" fmla="*/ 2147483647 w 21"/>
                <a:gd name="T59" fmla="*/ 2147483647 h 8"/>
                <a:gd name="T60" fmla="*/ 0 w 21"/>
                <a:gd name="T61" fmla="*/ 2147483647 h 8"/>
                <a:gd name="T62" fmla="*/ 2147483647 w 21"/>
                <a:gd name="T63" fmla="*/ 2147483647 h 8"/>
                <a:gd name="T64" fmla="*/ 2147483647 w 21"/>
                <a:gd name="T65" fmla="*/ 2147483647 h 8"/>
                <a:gd name="T66" fmla="*/ 2147483647 w 21"/>
                <a:gd name="T67" fmla="*/ 2147483647 h 8"/>
                <a:gd name="T68" fmla="*/ 2147483647 w 21"/>
                <a:gd name="T69" fmla="*/ 2147483647 h 8"/>
                <a:gd name="T70" fmla="*/ 2147483647 w 21"/>
                <a:gd name="T71" fmla="*/ 2147483647 h 8"/>
                <a:gd name="T72" fmla="*/ 2147483647 w 21"/>
                <a:gd name="T73" fmla="*/ 2147483647 h 8"/>
                <a:gd name="T74" fmla="*/ 2147483647 w 21"/>
                <a:gd name="T75" fmla="*/ 2147483647 h 8"/>
                <a:gd name="T76" fmla="*/ 2147483647 w 21"/>
                <a:gd name="T77" fmla="*/ 2147483647 h 8"/>
                <a:gd name="T78" fmla="*/ 0 w 21"/>
                <a:gd name="T79" fmla="*/ 2147483647 h 8"/>
                <a:gd name="T80" fmla="*/ 0 w 21"/>
                <a:gd name="T81" fmla="*/ 2147483647 h 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" h="8">
                  <a:moveTo>
                    <a:pt x="2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7"/>
                    <a:pt x="13" y="8"/>
                    <a:pt x="14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8"/>
                    <a:pt x="21" y="7"/>
                    <a:pt x="21" y="6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1"/>
                    <a:pt x="21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  <a:moveTo>
                    <a:pt x="12" y="2"/>
                  </a:moveTo>
                  <a:cubicBezTo>
                    <a:pt x="12" y="1"/>
                    <a:pt x="13" y="1"/>
                    <a:pt x="14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1" y="1"/>
                    <a:pt x="21" y="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0" y="7"/>
                    <a:pt x="19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2" y="7"/>
                    <a:pt x="12" y="6"/>
                  </a:cubicBezTo>
                  <a:lnTo>
                    <a:pt x="12" y="2"/>
                  </a:lnTo>
                  <a:close/>
                  <a:moveTo>
                    <a:pt x="0" y="2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7"/>
                    <a:pt x="0" y="6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Freeform 68"/>
            <p:cNvSpPr/>
            <p:nvPr/>
          </p:nvSpPr>
          <p:spPr bwMode="auto">
            <a:xfrm>
              <a:off x="160337" y="138113"/>
              <a:ext cx="152400" cy="112712"/>
            </a:xfrm>
            <a:custGeom>
              <a:avLst/>
              <a:gdLst>
                <a:gd name="T0" fmla="*/ 2147483647 w 54"/>
                <a:gd name="T1" fmla="*/ 2147483647 h 40"/>
                <a:gd name="T2" fmla="*/ 2147483647 w 54"/>
                <a:gd name="T3" fmla="*/ 2147483647 h 40"/>
                <a:gd name="T4" fmla="*/ 2147483647 w 54"/>
                <a:gd name="T5" fmla="*/ 2147483647 h 40"/>
                <a:gd name="T6" fmla="*/ 2147483647 w 54"/>
                <a:gd name="T7" fmla="*/ 2147483647 h 40"/>
                <a:gd name="T8" fmla="*/ 2147483647 w 54"/>
                <a:gd name="T9" fmla="*/ 2147483647 h 40"/>
                <a:gd name="T10" fmla="*/ 2147483647 w 54"/>
                <a:gd name="T11" fmla="*/ 0 h 40"/>
                <a:gd name="T12" fmla="*/ 2147483647 w 54"/>
                <a:gd name="T13" fmla="*/ 2147483647 h 40"/>
                <a:gd name="T14" fmla="*/ 2147483647 w 54"/>
                <a:gd name="T15" fmla="*/ 2147483647 h 40"/>
                <a:gd name="T16" fmla="*/ 2147483647 w 54"/>
                <a:gd name="T17" fmla="*/ 2147483647 h 40"/>
                <a:gd name="T18" fmla="*/ 2147483647 w 54"/>
                <a:gd name="T19" fmla="*/ 2147483647 h 40"/>
                <a:gd name="T20" fmla="*/ 2147483647 w 54"/>
                <a:gd name="T21" fmla="*/ 2147483647 h 40"/>
                <a:gd name="T22" fmla="*/ 2147483647 w 54"/>
                <a:gd name="T23" fmla="*/ 2147483647 h 40"/>
                <a:gd name="T24" fmla="*/ 2147483647 w 54"/>
                <a:gd name="T25" fmla="*/ 2147483647 h 40"/>
                <a:gd name="T26" fmla="*/ 2147483647 w 54"/>
                <a:gd name="T27" fmla="*/ 0 h 40"/>
                <a:gd name="T28" fmla="*/ 0 w 54"/>
                <a:gd name="T29" fmla="*/ 2147483647 h 40"/>
                <a:gd name="T30" fmla="*/ 0 w 54"/>
                <a:gd name="T31" fmla="*/ 2147483647 h 40"/>
                <a:gd name="T32" fmla="*/ 2147483647 w 54"/>
                <a:gd name="T33" fmla="*/ 2147483647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27" y="40"/>
                  </a:moveTo>
                  <a:cubicBezTo>
                    <a:pt x="42" y="40"/>
                    <a:pt x="54" y="35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3" y="7"/>
                    <a:pt x="48" y="2"/>
                    <a:pt x="42" y="0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0"/>
                    <a:pt x="30" y="9"/>
                    <a:pt x="30" y="7"/>
                  </a:cubicBezTo>
                  <a:cubicBezTo>
                    <a:pt x="30" y="6"/>
                    <a:pt x="29" y="4"/>
                    <a:pt x="27" y="4"/>
                  </a:cubicBezTo>
                  <a:cubicBezTo>
                    <a:pt x="25" y="4"/>
                    <a:pt x="24" y="6"/>
                    <a:pt x="24" y="7"/>
                  </a:cubicBezTo>
                  <a:cubicBezTo>
                    <a:pt x="24" y="9"/>
                    <a:pt x="24" y="10"/>
                    <a:pt x="25" y="1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2"/>
                    <a:pt x="1" y="7"/>
                    <a:pt x="0" y="12"/>
                  </a:cubicBezTo>
                  <a:cubicBezTo>
                    <a:pt x="0" y="12"/>
                    <a:pt x="0" y="29"/>
                    <a:pt x="0" y="29"/>
                  </a:cubicBezTo>
                  <a:cubicBezTo>
                    <a:pt x="0" y="35"/>
                    <a:pt x="12" y="40"/>
                    <a:pt x="27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Freeform 69"/>
            <p:cNvSpPr>
              <a:spLocks noEditPoints="1"/>
            </p:cNvSpPr>
            <p:nvPr/>
          </p:nvSpPr>
          <p:spPr bwMode="auto">
            <a:xfrm>
              <a:off x="196850" y="307975"/>
              <a:ext cx="82550" cy="109538"/>
            </a:xfrm>
            <a:custGeom>
              <a:avLst/>
              <a:gdLst>
                <a:gd name="T0" fmla="*/ 2147483647 w 29"/>
                <a:gd name="T1" fmla="*/ 2147483647 h 39"/>
                <a:gd name="T2" fmla="*/ 2147483647 w 29"/>
                <a:gd name="T3" fmla="*/ 2147483647 h 39"/>
                <a:gd name="T4" fmla="*/ 2147483647 w 29"/>
                <a:gd name="T5" fmla="*/ 2147483647 h 39"/>
                <a:gd name="T6" fmla="*/ 2147483647 w 29"/>
                <a:gd name="T7" fmla="*/ 2147483647 h 39"/>
                <a:gd name="T8" fmla="*/ 2147483647 w 29"/>
                <a:gd name="T9" fmla="*/ 2147483647 h 39"/>
                <a:gd name="T10" fmla="*/ 2147483647 w 29"/>
                <a:gd name="T11" fmla="*/ 2147483647 h 39"/>
                <a:gd name="T12" fmla="*/ 2147483647 w 29"/>
                <a:gd name="T13" fmla="*/ 2147483647 h 39"/>
                <a:gd name="T14" fmla="*/ 2147483647 w 29"/>
                <a:gd name="T15" fmla="*/ 2147483647 h 39"/>
                <a:gd name="T16" fmla="*/ 2147483647 w 29"/>
                <a:gd name="T17" fmla="*/ 2147483647 h 39"/>
                <a:gd name="T18" fmla="*/ 2147483647 w 29"/>
                <a:gd name="T19" fmla="*/ 2147483647 h 39"/>
                <a:gd name="T20" fmla="*/ 2147483647 w 29"/>
                <a:gd name="T21" fmla="*/ 2147483647 h 39"/>
                <a:gd name="T22" fmla="*/ 2147483647 w 29"/>
                <a:gd name="T23" fmla="*/ 2147483647 h 39"/>
                <a:gd name="T24" fmla="*/ 2147483647 w 29"/>
                <a:gd name="T25" fmla="*/ 2147483647 h 39"/>
                <a:gd name="T26" fmla="*/ 2147483647 w 29"/>
                <a:gd name="T27" fmla="*/ 2147483647 h 39"/>
                <a:gd name="T28" fmla="*/ 2147483647 w 29"/>
                <a:gd name="T29" fmla="*/ 2147483647 h 39"/>
                <a:gd name="T30" fmla="*/ 2147483647 w 29"/>
                <a:gd name="T31" fmla="*/ 2147483647 h 39"/>
                <a:gd name="T32" fmla="*/ 2147483647 w 29"/>
                <a:gd name="T33" fmla="*/ 2147483647 h 39"/>
                <a:gd name="T34" fmla="*/ 2147483647 w 29"/>
                <a:gd name="T35" fmla="*/ 2147483647 h 39"/>
                <a:gd name="T36" fmla="*/ 2147483647 w 29"/>
                <a:gd name="T37" fmla="*/ 2147483647 h 39"/>
                <a:gd name="T38" fmla="*/ 2147483647 w 29"/>
                <a:gd name="T39" fmla="*/ 2147483647 h 39"/>
                <a:gd name="T40" fmla="*/ 2147483647 w 29"/>
                <a:gd name="T41" fmla="*/ 2147483647 h 39"/>
                <a:gd name="T42" fmla="*/ 2147483647 w 29"/>
                <a:gd name="T43" fmla="*/ 2147483647 h 39"/>
                <a:gd name="T44" fmla="*/ 2147483647 w 29"/>
                <a:gd name="T45" fmla="*/ 2147483647 h 39"/>
                <a:gd name="T46" fmla="*/ 2147483647 w 29"/>
                <a:gd name="T47" fmla="*/ 2147483647 h 39"/>
                <a:gd name="T48" fmla="*/ 2147483647 w 29"/>
                <a:gd name="T49" fmla="*/ 2147483647 h 39"/>
                <a:gd name="T50" fmla="*/ 2147483647 w 29"/>
                <a:gd name="T51" fmla="*/ 2147483647 h 39"/>
                <a:gd name="T52" fmla="*/ 2147483647 w 29"/>
                <a:gd name="T53" fmla="*/ 2147483647 h 39"/>
                <a:gd name="T54" fmla="*/ 2147483647 w 29"/>
                <a:gd name="T55" fmla="*/ 2147483647 h 39"/>
                <a:gd name="T56" fmla="*/ 2147483647 w 29"/>
                <a:gd name="T57" fmla="*/ 2147483647 h 39"/>
                <a:gd name="T58" fmla="*/ 2147483647 w 29"/>
                <a:gd name="T59" fmla="*/ 2147483647 h 39"/>
                <a:gd name="T60" fmla="*/ 2147483647 w 29"/>
                <a:gd name="T61" fmla="*/ 2147483647 h 39"/>
                <a:gd name="T62" fmla="*/ 2147483647 w 29"/>
                <a:gd name="T63" fmla="*/ 2147483647 h 39"/>
                <a:gd name="T64" fmla="*/ 2147483647 w 29"/>
                <a:gd name="T65" fmla="*/ 2147483647 h 39"/>
                <a:gd name="T66" fmla="*/ 2147483647 w 29"/>
                <a:gd name="T67" fmla="*/ 2147483647 h 39"/>
                <a:gd name="T68" fmla="*/ 2147483647 w 29"/>
                <a:gd name="T69" fmla="*/ 2147483647 h 39"/>
                <a:gd name="T70" fmla="*/ 2147483647 w 29"/>
                <a:gd name="T71" fmla="*/ 2147483647 h 39"/>
                <a:gd name="T72" fmla="*/ 2147483647 w 29"/>
                <a:gd name="T73" fmla="*/ 2147483647 h 39"/>
                <a:gd name="T74" fmla="*/ 2147483647 w 29"/>
                <a:gd name="T75" fmla="*/ 2147483647 h 39"/>
                <a:gd name="T76" fmla="*/ 2147483647 w 29"/>
                <a:gd name="T77" fmla="*/ 2147483647 h 39"/>
                <a:gd name="T78" fmla="*/ 2147483647 w 29"/>
                <a:gd name="T79" fmla="*/ 2147483647 h 39"/>
                <a:gd name="T80" fmla="*/ 2147483647 w 29"/>
                <a:gd name="T81" fmla="*/ 2147483647 h 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" h="39">
                  <a:moveTo>
                    <a:pt x="2" y="24"/>
                  </a:moveTo>
                  <a:cubicBezTo>
                    <a:pt x="2" y="26"/>
                    <a:pt x="3" y="28"/>
                    <a:pt x="5" y="28"/>
                  </a:cubicBezTo>
                  <a:cubicBezTo>
                    <a:pt x="6" y="34"/>
                    <a:pt x="10" y="39"/>
                    <a:pt x="15" y="39"/>
                  </a:cubicBezTo>
                  <a:cubicBezTo>
                    <a:pt x="20" y="39"/>
                    <a:pt x="24" y="34"/>
                    <a:pt x="25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8"/>
                    <a:pt x="28" y="26"/>
                    <a:pt x="28" y="24"/>
                  </a:cubicBezTo>
                  <a:cubicBezTo>
                    <a:pt x="28" y="23"/>
                    <a:pt x="27" y="21"/>
                    <a:pt x="26" y="21"/>
                  </a:cubicBezTo>
                  <a:cubicBezTo>
                    <a:pt x="26" y="21"/>
                    <a:pt x="29" y="11"/>
                    <a:pt x="23" y="8"/>
                  </a:cubicBezTo>
                  <a:cubicBezTo>
                    <a:pt x="22" y="0"/>
                    <a:pt x="7" y="7"/>
                    <a:pt x="7" y="7"/>
                  </a:cubicBezTo>
                  <a:cubicBezTo>
                    <a:pt x="0" y="1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2" y="23"/>
                    <a:pt x="2" y="24"/>
                  </a:cubicBezTo>
                  <a:close/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7" y="15"/>
                    <a:pt x="7" y="15"/>
                  </a:cubicBezTo>
                  <a:cubicBezTo>
                    <a:pt x="13" y="15"/>
                    <a:pt x="19" y="12"/>
                    <a:pt x="19" y="12"/>
                  </a:cubicBezTo>
                  <a:cubicBezTo>
                    <a:pt x="23" y="9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6" y="22"/>
                    <a:pt x="26" y="22"/>
                  </a:cubicBezTo>
                  <a:cubicBezTo>
                    <a:pt x="26" y="22"/>
                    <a:pt x="27" y="22"/>
                    <a:pt x="27" y="22"/>
                  </a:cubicBezTo>
                  <a:cubicBezTo>
                    <a:pt x="27" y="23"/>
                    <a:pt x="28" y="24"/>
                    <a:pt x="28" y="24"/>
                  </a:cubicBezTo>
                  <a:cubicBezTo>
                    <a:pt x="28" y="25"/>
                    <a:pt x="27" y="26"/>
                    <a:pt x="27" y="26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31"/>
                    <a:pt x="23" y="33"/>
                    <a:pt x="21" y="35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6" y="38"/>
                    <a:pt x="15" y="38"/>
                  </a:cubicBezTo>
                  <a:cubicBezTo>
                    <a:pt x="14" y="38"/>
                    <a:pt x="13" y="38"/>
                    <a:pt x="12" y="37"/>
                  </a:cubicBezTo>
                  <a:cubicBezTo>
                    <a:pt x="11" y="37"/>
                    <a:pt x="10" y="36"/>
                    <a:pt x="9" y="35"/>
                  </a:cubicBezTo>
                  <a:cubicBezTo>
                    <a:pt x="7" y="33"/>
                    <a:pt x="6" y="31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3" y="26"/>
                    <a:pt x="3" y="24"/>
                  </a:cubicBezTo>
                  <a:cubicBezTo>
                    <a:pt x="3" y="24"/>
                    <a:pt x="3" y="23"/>
                    <a:pt x="3" y="22"/>
                  </a:cubicBezTo>
                  <a:cubicBezTo>
                    <a:pt x="4" y="22"/>
                    <a:pt x="4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Freeform 70"/>
            <p:cNvSpPr>
              <a:spLocks noEditPoints="1"/>
            </p:cNvSpPr>
            <p:nvPr/>
          </p:nvSpPr>
          <p:spPr bwMode="auto">
            <a:xfrm>
              <a:off x="214312" y="360363"/>
              <a:ext cx="47625" cy="17462"/>
            </a:xfrm>
            <a:custGeom>
              <a:avLst/>
              <a:gdLst>
                <a:gd name="T0" fmla="*/ 2147483647 w 17"/>
                <a:gd name="T1" fmla="*/ 2147483647 h 6"/>
                <a:gd name="T2" fmla="*/ 2147483647 w 17"/>
                <a:gd name="T3" fmla="*/ 2147483647 h 6"/>
                <a:gd name="T4" fmla="*/ 2147483647 w 17"/>
                <a:gd name="T5" fmla="*/ 2147483647 h 6"/>
                <a:gd name="T6" fmla="*/ 2147483647 w 17"/>
                <a:gd name="T7" fmla="*/ 2147483647 h 6"/>
                <a:gd name="T8" fmla="*/ 2147483647 w 17"/>
                <a:gd name="T9" fmla="*/ 2147483647 h 6"/>
                <a:gd name="T10" fmla="*/ 2147483647 w 17"/>
                <a:gd name="T11" fmla="*/ 2147483647 h 6"/>
                <a:gd name="T12" fmla="*/ 2147483647 w 17"/>
                <a:gd name="T13" fmla="*/ 2147483647 h 6"/>
                <a:gd name="T14" fmla="*/ 2147483647 w 17"/>
                <a:gd name="T15" fmla="*/ 2147483647 h 6"/>
                <a:gd name="T16" fmla="*/ 2147483647 w 17"/>
                <a:gd name="T17" fmla="*/ 2147483647 h 6"/>
                <a:gd name="T18" fmla="*/ 2147483647 w 17"/>
                <a:gd name="T19" fmla="*/ 2147483647 h 6"/>
                <a:gd name="T20" fmla="*/ 2147483647 w 17"/>
                <a:gd name="T21" fmla="*/ 0 h 6"/>
                <a:gd name="T22" fmla="*/ 2147483647 w 17"/>
                <a:gd name="T23" fmla="*/ 0 h 6"/>
                <a:gd name="T24" fmla="*/ 2147483647 w 17"/>
                <a:gd name="T25" fmla="*/ 2147483647 h 6"/>
                <a:gd name="T26" fmla="*/ 2147483647 w 17"/>
                <a:gd name="T27" fmla="*/ 2147483647 h 6"/>
                <a:gd name="T28" fmla="*/ 2147483647 w 17"/>
                <a:gd name="T29" fmla="*/ 2147483647 h 6"/>
                <a:gd name="T30" fmla="*/ 2147483647 w 17"/>
                <a:gd name="T31" fmla="*/ 2147483647 h 6"/>
                <a:gd name="T32" fmla="*/ 2147483647 w 17"/>
                <a:gd name="T33" fmla="*/ 0 h 6"/>
                <a:gd name="T34" fmla="*/ 2147483647 w 17"/>
                <a:gd name="T35" fmla="*/ 0 h 6"/>
                <a:gd name="T36" fmla="*/ 0 w 17"/>
                <a:gd name="T37" fmla="*/ 2147483647 h 6"/>
                <a:gd name="T38" fmla="*/ 0 w 17"/>
                <a:gd name="T39" fmla="*/ 2147483647 h 6"/>
                <a:gd name="T40" fmla="*/ 2147483647 w 17"/>
                <a:gd name="T41" fmla="*/ 2147483647 h 6"/>
                <a:gd name="T42" fmla="*/ 2147483647 w 17"/>
                <a:gd name="T43" fmla="*/ 2147483647 h 6"/>
                <a:gd name="T44" fmla="*/ 2147483647 w 17"/>
                <a:gd name="T45" fmla="*/ 2147483647 h 6"/>
                <a:gd name="T46" fmla="*/ 2147483647 w 17"/>
                <a:gd name="T47" fmla="*/ 2147483647 h 6"/>
                <a:gd name="T48" fmla="*/ 2147483647 w 17"/>
                <a:gd name="T49" fmla="*/ 2147483647 h 6"/>
                <a:gd name="T50" fmla="*/ 2147483647 w 17"/>
                <a:gd name="T51" fmla="*/ 2147483647 h 6"/>
                <a:gd name="T52" fmla="*/ 2147483647 w 17"/>
                <a:gd name="T53" fmla="*/ 2147483647 h 6"/>
                <a:gd name="T54" fmla="*/ 2147483647 w 17"/>
                <a:gd name="T55" fmla="*/ 2147483647 h 6"/>
                <a:gd name="T56" fmla="*/ 2147483647 w 17"/>
                <a:gd name="T57" fmla="*/ 2147483647 h 6"/>
                <a:gd name="T58" fmla="*/ 2147483647 w 17"/>
                <a:gd name="T59" fmla="*/ 2147483647 h 6"/>
                <a:gd name="T60" fmla="*/ 2147483647 w 17"/>
                <a:gd name="T61" fmla="*/ 2147483647 h 6"/>
                <a:gd name="T62" fmla="*/ 2147483647 w 17"/>
                <a:gd name="T63" fmla="*/ 2147483647 h 6"/>
                <a:gd name="T64" fmla="*/ 2147483647 w 17"/>
                <a:gd name="T65" fmla="*/ 2147483647 h 6"/>
                <a:gd name="T66" fmla="*/ 2147483647 w 17"/>
                <a:gd name="T67" fmla="*/ 2147483647 h 6"/>
                <a:gd name="T68" fmla="*/ 2147483647 w 17"/>
                <a:gd name="T69" fmla="*/ 2147483647 h 6"/>
                <a:gd name="T70" fmla="*/ 2147483647 w 17"/>
                <a:gd name="T71" fmla="*/ 2147483647 h 6"/>
                <a:gd name="T72" fmla="*/ 2147483647 w 17"/>
                <a:gd name="T73" fmla="*/ 2147483647 h 6"/>
                <a:gd name="T74" fmla="*/ 2147483647 w 17"/>
                <a:gd name="T75" fmla="*/ 2147483647 h 6"/>
                <a:gd name="T76" fmla="*/ 2147483647 w 17"/>
                <a:gd name="T77" fmla="*/ 2147483647 h 6"/>
                <a:gd name="T78" fmla="*/ 2147483647 w 17"/>
                <a:gd name="T79" fmla="*/ 2147483647 h 6"/>
                <a:gd name="T80" fmla="*/ 2147483647 w 17"/>
                <a:gd name="T81" fmla="*/ 2147483647 h 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6">
                  <a:moveTo>
                    <a:pt x="2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2" y="6"/>
                  </a:cubicBezTo>
                  <a:close/>
                  <a:moveTo>
                    <a:pt x="10" y="2"/>
                  </a:moveTo>
                  <a:cubicBezTo>
                    <a:pt x="10" y="1"/>
                    <a:pt x="11" y="1"/>
                    <a:pt x="11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6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lnTo>
                    <a:pt x="10" y="2"/>
                  </a:lnTo>
                  <a:close/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5"/>
                    <a:pt x="1" y="5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5" name="Freeform 71"/>
            <p:cNvSpPr/>
            <p:nvPr/>
          </p:nvSpPr>
          <p:spPr bwMode="auto">
            <a:xfrm>
              <a:off x="179387" y="417513"/>
              <a:ext cx="122238" cy="90487"/>
            </a:xfrm>
            <a:custGeom>
              <a:avLst/>
              <a:gdLst>
                <a:gd name="T0" fmla="*/ 2147483647 w 43"/>
                <a:gd name="T1" fmla="*/ 2147483647 h 32"/>
                <a:gd name="T2" fmla="*/ 2147483647 w 43"/>
                <a:gd name="T3" fmla="*/ 0 h 32"/>
                <a:gd name="T4" fmla="*/ 2147483647 w 43"/>
                <a:gd name="T5" fmla="*/ 2147483647 h 32"/>
                <a:gd name="T6" fmla="*/ 2147483647 w 43"/>
                <a:gd name="T7" fmla="*/ 2147483647 h 32"/>
                <a:gd name="T8" fmla="*/ 2147483647 w 43"/>
                <a:gd name="T9" fmla="*/ 2147483647 h 32"/>
                <a:gd name="T10" fmla="*/ 2147483647 w 43"/>
                <a:gd name="T11" fmla="*/ 2147483647 h 32"/>
                <a:gd name="T12" fmla="*/ 2147483647 w 43"/>
                <a:gd name="T13" fmla="*/ 2147483647 h 32"/>
                <a:gd name="T14" fmla="*/ 2147483647 w 43"/>
                <a:gd name="T15" fmla="*/ 2147483647 h 32"/>
                <a:gd name="T16" fmla="*/ 2147483647 w 43"/>
                <a:gd name="T17" fmla="*/ 2147483647 h 32"/>
                <a:gd name="T18" fmla="*/ 2147483647 w 43"/>
                <a:gd name="T19" fmla="*/ 0 h 32"/>
                <a:gd name="T20" fmla="*/ 0 w 43"/>
                <a:gd name="T21" fmla="*/ 2147483647 h 32"/>
                <a:gd name="T22" fmla="*/ 0 w 43"/>
                <a:gd name="T23" fmla="*/ 2147483647 h 32"/>
                <a:gd name="T24" fmla="*/ 2147483647 w 43"/>
                <a:gd name="T25" fmla="*/ 2147483647 h 32"/>
                <a:gd name="T26" fmla="*/ 2147483647 w 43"/>
                <a:gd name="T27" fmla="*/ 2147483647 h 32"/>
                <a:gd name="T28" fmla="*/ 2147483647 w 43"/>
                <a:gd name="T29" fmla="*/ 2147483647 h 32"/>
                <a:gd name="T30" fmla="*/ 2147483647 w 43"/>
                <a:gd name="T31" fmla="*/ 2147483647 h 32"/>
                <a:gd name="T32" fmla="*/ 2147483647 w 43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2">
                  <a:moveTo>
                    <a:pt x="43" y="10"/>
                  </a:moveTo>
                  <a:cubicBezTo>
                    <a:pt x="42" y="6"/>
                    <a:pt x="38" y="2"/>
                    <a:pt x="33" y="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6"/>
                  </a:cubicBezTo>
                  <a:cubicBezTo>
                    <a:pt x="24" y="4"/>
                    <a:pt x="23" y="3"/>
                    <a:pt x="21" y="3"/>
                  </a:cubicBezTo>
                  <a:cubicBezTo>
                    <a:pt x="20" y="3"/>
                    <a:pt x="18" y="4"/>
                    <a:pt x="18" y="6"/>
                  </a:cubicBezTo>
                  <a:cubicBezTo>
                    <a:pt x="18" y="7"/>
                    <a:pt x="19" y="8"/>
                    <a:pt x="20" y="8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2"/>
                    <a:pt x="0" y="6"/>
                    <a:pt x="0" y="10"/>
                  </a:cubicBezTo>
                  <a:cubicBezTo>
                    <a:pt x="0" y="10"/>
                    <a:pt x="0" y="23"/>
                    <a:pt x="0" y="24"/>
                  </a:cubicBezTo>
                  <a:cubicBezTo>
                    <a:pt x="0" y="28"/>
                    <a:pt x="9" y="32"/>
                    <a:pt x="21" y="32"/>
                  </a:cubicBezTo>
                  <a:cubicBezTo>
                    <a:pt x="33" y="32"/>
                    <a:pt x="43" y="28"/>
                    <a:pt x="43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lnTo>
                    <a:pt x="43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Freeform 72"/>
            <p:cNvSpPr>
              <a:spLocks noEditPoints="1"/>
            </p:cNvSpPr>
            <p:nvPr/>
          </p:nvSpPr>
          <p:spPr bwMode="auto">
            <a:xfrm>
              <a:off x="377825" y="307975"/>
              <a:ext cx="80962" cy="109538"/>
            </a:xfrm>
            <a:custGeom>
              <a:avLst/>
              <a:gdLst>
                <a:gd name="T0" fmla="*/ 2147483647 w 29"/>
                <a:gd name="T1" fmla="*/ 2147483647 h 39"/>
                <a:gd name="T2" fmla="*/ 2147483647 w 29"/>
                <a:gd name="T3" fmla="*/ 2147483647 h 39"/>
                <a:gd name="T4" fmla="*/ 2147483647 w 29"/>
                <a:gd name="T5" fmla="*/ 2147483647 h 39"/>
                <a:gd name="T6" fmla="*/ 2147483647 w 29"/>
                <a:gd name="T7" fmla="*/ 2147483647 h 39"/>
                <a:gd name="T8" fmla="*/ 2147483647 w 29"/>
                <a:gd name="T9" fmla="*/ 2147483647 h 39"/>
                <a:gd name="T10" fmla="*/ 2147483647 w 29"/>
                <a:gd name="T11" fmla="*/ 2147483647 h 39"/>
                <a:gd name="T12" fmla="*/ 2147483647 w 29"/>
                <a:gd name="T13" fmla="*/ 2147483647 h 39"/>
                <a:gd name="T14" fmla="*/ 2147483647 w 29"/>
                <a:gd name="T15" fmla="*/ 2147483647 h 39"/>
                <a:gd name="T16" fmla="*/ 2147483647 w 29"/>
                <a:gd name="T17" fmla="*/ 2147483647 h 39"/>
                <a:gd name="T18" fmla="*/ 2147483647 w 29"/>
                <a:gd name="T19" fmla="*/ 2147483647 h 39"/>
                <a:gd name="T20" fmla="*/ 2147483647 w 29"/>
                <a:gd name="T21" fmla="*/ 2147483647 h 39"/>
                <a:gd name="T22" fmla="*/ 2147483647 w 29"/>
                <a:gd name="T23" fmla="*/ 2147483647 h 39"/>
                <a:gd name="T24" fmla="*/ 2147483647 w 29"/>
                <a:gd name="T25" fmla="*/ 2147483647 h 39"/>
                <a:gd name="T26" fmla="*/ 2147483647 w 29"/>
                <a:gd name="T27" fmla="*/ 2147483647 h 39"/>
                <a:gd name="T28" fmla="*/ 2147483647 w 29"/>
                <a:gd name="T29" fmla="*/ 2147483647 h 39"/>
                <a:gd name="T30" fmla="*/ 2147483647 w 29"/>
                <a:gd name="T31" fmla="*/ 2147483647 h 39"/>
                <a:gd name="T32" fmla="*/ 2147483647 w 29"/>
                <a:gd name="T33" fmla="*/ 2147483647 h 39"/>
                <a:gd name="T34" fmla="*/ 2147483647 w 29"/>
                <a:gd name="T35" fmla="*/ 2147483647 h 39"/>
                <a:gd name="T36" fmla="*/ 2147483647 w 29"/>
                <a:gd name="T37" fmla="*/ 2147483647 h 39"/>
                <a:gd name="T38" fmla="*/ 2147483647 w 29"/>
                <a:gd name="T39" fmla="*/ 2147483647 h 39"/>
                <a:gd name="T40" fmla="*/ 2147483647 w 29"/>
                <a:gd name="T41" fmla="*/ 2147483647 h 39"/>
                <a:gd name="T42" fmla="*/ 2147483647 w 29"/>
                <a:gd name="T43" fmla="*/ 2147483647 h 39"/>
                <a:gd name="T44" fmla="*/ 2147483647 w 29"/>
                <a:gd name="T45" fmla="*/ 2147483647 h 39"/>
                <a:gd name="T46" fmla="*/ 2147483647 w 29"/>
                <a:gd name="T47" fmla="*/ 2147483647 h 39"/>
                <a:gd name="T48" fmla="*/ 2147483647 w 29"/>
                <a:gd name="T49" fmla="*/ 2147483647 h 39"/>
                <a:gd name="T50" fmla="*/ 2147483647 w 29"/>
                <a:gd name="T51" fmla="*/ 2147483647 h 39"/>
                <a:gd name="T52" fmla="*/ 2147483647 w 29"/>
                <a:gd name="T53" fmla="*/ 2147483647 h 39"/>
                <a:gd name="T54" fmla="*/ 2147483647 w 29"/>
                <a:gd name="T55" fmla="*/ 2147483647 h 39"/>
                <a:gd name="T56" fmla="*/ 2147483647 w 29"/>
                <a:gd name="T57" fmla="*/ 2147483647 h 39"/>
                <a:gd name="T58" fmla="*/ 2147483647 w 29"/>
                <a:gd name="T59" fmla="*/ 2147483647 h 39"/>
                <a:gd name="T60" fmla="*/ 2147483647 w 29"/>
                <a:gd name="T61" fmla="*/ 2147483647 h 39"/>
                <a:gd name="T62" fmla="*/ 2147483647 w 29"/>
                <a:gd name="T63" fmla="*/ 2147483647 h 39"/>
                <a:gd name="T64" fmla="*/ 2147483647 w 29"/>
                <a:gd name="T65" fmla="*/ 2147483647 h 39"/>
                <a:gd name="T66" fmla="*/ 2147483647 w 29"/>
                <a:gd name="T67" fmla="*/ 2147483647 h 39"/>
                <a:gd name="T68" fmla="*/ 2147483647 w 29"/>
                <a:gd name="T69" fmla="*/ 2147483647 h 39"/>
                <a:gd name="T70" fmla="*/ 2147483647 w 29"/>
                <a:gd name="T71" fmla="*/ 2147483647 h 39"/>
                <a:gd name="T72" fmla="*/ 2147483647 w 29"/>
                <a:gd name="T73" fmla="*/ 2147483647 h 39"/>
                <a:gd name="T74" fmla="*/ 2147483647 w 29"/>
                <a:gd name="T75" fmla="*/ 2147483647 h 39"/>
                <a:gd name="T76" fmla="*/ 2147483647 w 29"/>
                <a:gd name="T77" fmla="*/ 2147483647 h 39"/>
                <a:gd name="T78" fmla="*/ 2147483647 w 29"/>
                <a:gd name="T79" fmla="*/ 2147483647 h 39"/>
                <a:gd name="T80" fmla="*/ 2147483647 w 29"/>
                <a:gd name="T81" fmla="*/ 2147483647 h 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" h="39">
                  <a:moveTo>
                    <a:pt x="4" y="22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3"/>
                    <a:pt x="2" y="25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6" y="34"/>
                    <a:pt x="10" y="39"/>
                    <a:pt x="15" y="39"/>
                  </a:cubicBezTo>
                  <a:cubicBezTo>
                    <a:pt x="21" y="39"/>
                    <a:pt x="25" y="34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8"/>
                    <a:pt x="29" y="27"/>
                    <a:pt x="29" y="25"/>
                  </a:cubicBezTo>
                  <a:cubicBezTo>
                    <a:pt x="29" y="23"/>
                    <a:pt x="28" y="22"/>
                    <a:pt x="27" y="21"/>
                  </a:cubicBezTo>
                  <a:cubicBezTo>
                    <a:pt x="27" y="21"/>
                    <a:pt x="29" y="12"/>
                    <a:pt x="23" y="9"/>
                  </a:cubicBezTo>
                  <a:cubicBezTo>
                    <a:pt x="23" y="0"/>
                    <a:pt x="8" y="7"/>
                    <a:pt x="8" y="7"/>
                  </a:cubicBezTo>
                  <a:cubicBezTo>
                    <a:pt x="0" y="11"/>
                    <a:pt x="4" y="22"/>
                    <a:pt x="4" y="22"/>
                  </a:cubicBezTo>
                  <a:close/>
                  <a:moveTo>
                    <a:pt x="19" y="12"/>
                  </a:moveTo>
                  <a:cubicBezTo>
                    <a:pt x="24" y="9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8" y="23"/>
                    <a:pt x="28" y="24"/>
                    <a:pt x="28" y="25"/>
                  </a:cubicBezTo>
                  <a:cubicBezTo>
                    <a:pt x="28" y="25"/>
                    <a:pt x="28" y="26"/>
                    <a:pt x="27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31"/>
                    <a:pt x="23" y="34"/>
                    <a:pt x="22" y="35"/>
                  </a:cubicBezTo>
                  <a:cubicBezTo>
                    <a:pt x="21" y="36"/>
                    <a:pt x="20" y="37"/>
                    <a:pt x="19" y="38"/>
                  </a:cubicBezTo>
                  <a:cubicBezTo>
                    <a:pt x="18" y="38"/>
                    <a:pt x="17" y="38"/>
                    <a:pt x="15" y="38"/>
                  </a:cubicBezTo>
                  <a:cubicBezTo>
                    <a:pt x="14" y="38"/>
                    <a:pt x="13" y="38"/>
                    <a:pt x="12" y="38"/>
                  </a:cubicBezTo>
                  <a:cubicBezTo>
                    <a:pt x="11" y="37"/>
                    <a:pt x="10" y="36"/>
                    <a:pt x="9" y="35"/>
                  </a:cubicBezTo>
                  <a:cubicBezTo>
                    <a:pt x="7" y="34"/>
                    <a:pt x="6" y="31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3" y="26"/>
                    <a:pt x="3" y="25"/>
                  </a:cubicBezTo>
                  <a:cubicBezTo>
                    <a:pt x="3" y="24"/>
                    <a:pt x="3" y="23"/>
                    <a:pt x="4" y="23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14" y="16"/>
                    <a:pt x="19" y="12"/>
                    <a:pt x="1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Freeform 73"/>
            <p:cNvSpPr>
              <a:spLocks noEditPoints="1"/>
            </p:cNvSpPr>
            <p:nvPr/>
          </p:nvSpPr>
          <p:spPr bwMode="auto">
            <a:xfrm>
              <a:off x="396875" y="363538"/>
              <a:ext cx="49212" cy="17462"/>
            </a:xfrm>
            <a:custGeom>
              <a:avLst/>
              <a:gdLst>
                <a:gd name="T0" fmla="*/ 0 w 17"/>
                <a:gd name="T1" fmla="*/ 2147483647 h 6"/>
                <a:gd name="T2" fmla="*/ 0 w 17"/>
                <a:gd name="T3" fmla="*/ 2147483647 h 6"/>
                <a:gd name="T4" fmla="*/ 2147483647 w 17"/>
                <a:gd name="T5" fmla="*/ 2147483647 h 6"/>
                <a:gd name="T6" fmla="*/ 2147483647 w 17"/>
                <a:gd name="T7" fmla="*/ 2147483647 h 6"/>
                <a:gd name="T8" fmla="*/ 2147483647 w 17"/>
                <a:gd name="T9" fmla="*/ 2147483647 h 6"/>
                <a:gd name="T10" fmla="*/ 2147483647 w 17"/>
                <a:gd name="T11" fmla="*/ 2147483647 h 6"/>
                <a:gd name="T12" fmla="*/ 2147483647 w 17"/>
                <a:gd name="T13" fmla="*/ 2147483647 h 6"/>
                <a:gd name="T14" fmla="*/ 2147483647 w 17"/>
                <a:gd name="T15" fmla="*/ 2147483647 h 6"/>
                <a:gd name="T16" fmla="*/ 2147483647 w 17"/>
                <a:gd name="T17" fmla="*/ 2147483647 h 6"/>
                <a:gd name="T18" fmla="*/ 2147483647 w 17"/>
                <a:gd name="T19" fmla="*/ 2147483647 h 6"/>
                <a:gd name="T20" fmla="*/ 2147483647 w 17"/>
                <a:gd name="T21" fmla="*/ 2147483647 h 6"/>
                <a:gd name="T22" fmla="*/ 2147483647 w 17"/>
                <a:gd name="T23" fmla="*/ 2147483647 h 6"/>
                <a:gd name="T24" fmla="*/ 2147483647 w 17"/>
                <a:gd name="T25" fmla="*/ 0 h 6"/>
                <a:gd name="T26" fmla="*/ 2147483647 w 17"/>
                <a:gd name="T27" fmla="*/ 0 h 6"/>
                <a:gd name="T28" fmla="*/ 2147483647 w 17"/>
                <a:gd name="T29" fmla="*/ 2147483647 h 6"/>
                <a:gd name="T30" fmla="*/ 2147483647 w 17"/>
                <a:gd name="T31" fmla="*/ 2147483647 h 6"/>
                <a:gd name="T32" fmla="*/ 2147483647 w 17"/>
                <a:gd name="T33" fmla="*/ 2147483647 h 6"/>
                <a:gd name="T34" fmla="*/ 2147483647 w 17"/>
                <a:gd name="T35" fmla="*/ 2147483647 h 6"/>
                <a:gd name="T36" fmla="*/ 2147483647 w 17"/>
                <a:gd name="T37" fmla="*/ 0 h 6"/>
                <a:gd name="T38" fmla="*/ 2147483647 w 17"/>
                <a:gd name="T39" fmla="*/ 0 h 6"/>
                <a:gd name="T40" fmla="*/ 0 w 17"/>
                <a:gd name="T41" fmla="*/ 2147483647 h 6"/>
                <a:gd name="T42" fmla="*/ 2147483647 w 17"/>
                <a:gd name="T43" fmla="*/ 2147483647 h 6"/>
                <a:gd name="T44" fmla="*/ 2147483647 w 17"/>
                <a:gd name="T45" fmla="*/ 0 h 6"/>
                <a:gd name="T46" fmla="*/ 2147483647 w 17"/>
                <a:gd name="T47" fmla="*/ 0 h 6"/>
                <a:gd name="T48" fmla="*/ 2147483647 w 17"/>
                <a:gd name="T49" fmla="*/ 2147483647 h 6"/>
                <a:gd name="T50" fmla="*/ 2147483647 w 17"/>
                <a:gd name="T51" fmla="*/ 2147483647 h 6"/>
                <a:gd name="T52" fmla="*/ 2147483647 w 17"/>
                <a:gd name="T53" fmla="*/ 2147483647 h 6"/>
                <a:gd name="T54" fmla="*/ 2147483647 w 17"/>
                <a:gd name="T55" fmla="*/ 2147483647 h 6"/>
                <a:gd name="T56" fmla="*/ 2147483647 w 17"/>
                <a:gd name="T57" fmla="*/ 2147483647 h 6"/>
                <a:gd name="T58" fmla="*/ 2147483647 w 17"/>
                <a:gd name="T59" fmla="*/ 2147483647 h 6"/>
                <a:gd name="T60" fmla="*/ 2147483647 w 17"/>
                <a:gd name="T61" fmla="*/ 0 h 6"/>
                <a:gd name="T62" fmla="*/ 2147483647 w 17"/>
                <a:gd name="T63" fmla="*/ 0 h 6"/>
                <a:gd name="T64" fmla="*/ 2147483647 w 17"/>
                <a:gd name="T65" fmla="*/ 2147483647 h 6"/>
                <a:gd name="T66" fmla="*/ 2147483647 w 17"/>
                <a:gd name="T67" fmla="*/ 2147483647 h 6"/>
                <a:gd name="T68" fmla="*/ 2147483647 w 17"/>
                <a:gd name="T69" fmla="*/ 2147483647 h 6"/>
                <a:gd name="T70" fmla="*/ 2147483647 w 17"/>
                <a:gd name="T71" fmla="*/ 2147483647 h 6"/>
                <a:gd name="T72" fmla="*/ 2147483647 w 17"/>
                <a:gd name="T73" fmla="*/ 2147483647 h 6"/>
                <a:gd name="T74" fmla="*/ 2147483647 w 17"/>
                <a:gd name="T75" fmla="*/ 2147483647 h 6"/>
                <a:gd name="T76" fmla="*/ 0 w 17"/>
                <a:gd name="T77" fmla="*/ 2147483647 h 6"/>
                <a:gd name="T78" fmla="*/ 0 w 17"/>
                <a:gd name="T79" fmla="*/ 2147483647 h 6"/>
                <a:gd name="T80" fmla="*/ 2147483647 w 17"/>
                <a:gd name="T81" fmla="*/ 0 h 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6">
                  <a:moveTo>
                    <a:pt x="0" y="1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10" y="6"/>
                    <a:pt x="11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7" y="5"/>
                    <a:pt x="17" y="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  <a:moveTo>
                    <a:pt x="9" y="1"/>
                  </a:moveTo>
                  <a:cubicBezTo>
                    <a:pt x="9" y="0"/>
                    <a:pt x="10" y="0"/>
                    <a:pt x="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5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5"/>
                    <a:pt x="9" y="4"/>
                  </a:cubicBezTo>
                  <a:lnTo>
                    <a:pt x="9" y="1"/>
                  </a:lnTo>
                  <a:close/>
                  <a:moveTo>
                    <a:pt x="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Freeform 74"/>
            <p:cNvSpPr/>
            <p:nvPr/>
          </p:nvSpPr>
          <p:spPr bwMode="auto">
            <a:xfrm>
              <a:off x="360362" y="417513"/>
              <a:ext cx="120650" cy="90487"/>
            </a:xfrm>
            <a:custGeom>
              <a:avLst/>
              <a:gdLst>
                <a:gd name="T0" fmla="*/ 2147483647 w 43"/>
                <a:gd name="T1" fmla="*/ 2147483647 h 32"/>
                <a:gd name="T2" fmla="*/ 2147483647 w 43"/>
                <a:gd name="T3" fmla="*/ 2147483647 h 32"/>
                <a:gd name="T4" fmla="*/ 2147483647 w 43"/>
                <a:gd name="T5" fmla="*/ 0 h 32"/>
                <a:gd name="T6" fmla="*/ 2147483647 w 43"/>
                <a:gd name="T7" fmla="*/ 2147483647 h 32"/>
                <a:gd name="T8" fmla="*/ 2147483647 w 43"/>
                <a:gd name="T9" fmla="*/ 2147483647 h 32"/>
                <a:gd name="T10" fmla="*/ 2147483647 w 43"/>
                <a:gd name="T11" fmla="*/ 2147483647 h 32"/>
                <a:gd name="T12" fmla="*/ 2147483647 w 43"/>
                <a:gd name="T13" fmla="*/ 2147483647 h 32"/>
                <a:gd name="T14" fmla="*/ 2147483647 w 43"/>
                <a:gd name="T15" fmla="*/ 2147483647 h 32"/>
                <a:gd name="T16" fmla="*/ 2147483647 w 43"/>
                <a:gd name="T17" fmla="*/ 2147483647 h 32"/>
                <a:gd name="T18" fmla="*/ 2147483647 w 43"/>
                <a:gd name="T19" fmla="*/ 2147483647 h 32"/>
                <a:gd name="T20" fmla="*/ 2147483647 w 43"/>
                <a:gd name="T21" fmla="*/ 0 h 32"/>
                <a:gd name="T22" fmla="*/ 0 w 43"/>
                <a:gd name="T23" fmla="*/ 2147483647 h 32"/>
                <a:gd name="T24" fmla="*/ 0 w 43"/>
                <a:gd name="T25" fmla="*/ 2147483647 h 32"/>
                <a:gd name="T26" fmla="*/ 2147483647 w 43"/>
                <a:gd name="T27" fmla="*/ 2147483647 h 32"/>
                <a:gd name="T28" fmla="*/ 2147483647 w 43"/>
                <a:gd name="T29" fmla="*/ 2147483647 h 32"/>
                <a:gd name="T30" fmla="*/ 2147483647 w 43"/>
                <a:gd name="T31" fmla="*/ 2147483647 h 3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" h="32">
                  <a:moveTo>
                    <a:pt x="43" y="24"/>
                  </a:moveTo>
                  <a:cubicBezTo>
                    <a:pt x="43" y="10"/>
                    <a:pt x="43" y="10"/>
                    <a:pt x="43" y="10"/>
                  </a:cubicBezTo>
                  <a:cubicBezTo>
                    <a:pt x="42" y="6"/>
                    <a:pt x="39" y="2"/>
                    <a:pt x="33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7"/>
                    <a:pt x="24" y="6"/>
                  </a:cubicBezTo>
                  <a:cubicBezTo>
                    <a:pt x="24" y="5"/>
                    <a:pt x="23" y="4"/>
                    <a:pt x="21" y="4"/>
                  </a:cubicBezTo>
                  <a:cubicBezTo>
                    <a:pt x="20" y="4"/>
                    <a:pt x="19" y="5"/>
                    <a:pt x="19" y="6"/>
                  </a:cubicBezTo>
                  <a:cubicBezTo>
                    <a:pt x="19" y="7"/>
                    <a:pt x="19" y="8"/>
                    <a:pt x="20" y="9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2"/>
                    <a:pt x="1" y="6"/>
                    <a:pt x="0" y="10"/>
                  </a:cubicBezTo>
                  <a:cubicBezTo>
                    <a:pt x="0" y="10"/>
                    <a:pt x="0" y="24"/>
                    <a:pt x="0" y="24"/>
                  </a:cubicBezTo>
                  <a:cubicBezTo>
                    <a:pt x="0" y="29"/>
                    <a:pt x="10" y="32"/>
                    <a:pt x="22" y="32"/>
                  </a:cubicBezTo>
                  <a:cubicBezTo>
                    <a:pt x="33" y="32"/>
                    <a:pt x="43" y="29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29" name="Freeform 75"/>
            <p:cNvSpPr>
              <a:spLocks noEditPoints="1"/>
            </p:cNvSpPr>
            <p:nvPr/>
          </p:nvSpPr>
          <p:spPr bwMode="auto">
            <a:xfrm>
              <a:off x="19050" y="307975"/>
              <a:ext cx="82550" cy="109538"/>
            </a:xfrm>
            <a:custGeom>
              <a:avLst/>
              <a:gdLst>
                <a:gd name="T0" fmla="*/ 2147483647 w 29"/>
                <a:gd name="T1" fmla="*/ 2147483647 h 39"/>
                <a:gd name="T2" fmla="*/ 2147483647 w 29"/>
                <a:gd name="T3" fmla="*/ 2147483647 h 39"/>
                <a:gd name="T4" fmla="*/ 2147483647 w 29"/>
                <a:gd name="T5" fmla="*/ 2147483647 h 39"/>
                <a:gd name="T6" fmla="*/ 2147483647 w 29"/>
                <a:gd name="T7" fmla="*/ 2147483647 h 39"/>
                <a:gd name="T8" fmla="*/ 2147483647 w 29"/>
                <a:gd name="T9" fmla="*/ 2147483647 h 39"/>
                <a:gd name="T10" fmla="*/ 2147483647 w 29"/>
                <a:gd name="T11" fmla="*/ 2147483647 h 39"/>
                <a:gd name="T12" fmla="*/ 2147483647 w 29"/>
                <a:gd name="T13" fmla="*/ 2147483647 h 39"/>
                <a:gd name="T14" fmla="*/ 2147483647 w 29"/>
                <a:gd name="T15" fmla="*/ 2147483647 h 39"/>
                <a:gd name="T16" fmla="*/ 2147483647 w 29"/>
                <a:gd name="T17" fmla="*/ 2147483647 h 39"/>
                <a:gd name="T18" fmla="*/ 2147483647 w 29"/>
                <a:gd name="T19" fmla="*/ 2147483647 h 39"/>
                <a:gd name="T20" fmla="*/ 2147483647 w 29"/>
                <a:gd name="T21" fmla="*/ 2147483647 h 39"/>
                <a:gd name="T22" fmla="*/ 2147483647 w 29"/>
                <a:gd name="T23" fmla="*/ 2147483647 h 39"/>
                <a:gd name="T24" fmla="*/ 2147483647 w 29"/>
                <a:gd name="T25" fmla="*/ 2147483647 h 39"/>
                <a:gd name="T26" fmla="*/ 2147483647 w 29"/>
                <a:gd name="T27" fmla="*/ 2147483647 h 39"/>
                <a:gd name="T28" fmla="*/ 2147483647 w 29"/>
                <a:gd name="T29" fmla="*/ 2147483647 h 39"/>
                <a:gd name="T30" fmla="*/ 2147483647 w 29"/>
                <a:gd name="T31" fmla="*/ 2147483647 h 39"/>
                <a:gd name="T32" fmla="*/ 2147483647 w 29"/>
                <a:gd name="T33" fmla="*/ 2147483647 h 39"/>
                <a:gd name="T34" fmla="*/ 2147483647 w 29"/>
                <a:gd name="T35" fmla="*/ 2147483647 h 39"/>
                <a:gd name="T36" fmla="*/ 2147483647 w 29"/>
                <a:gd name="T37" fmla="*/ 2147483647 h 39"/>
                <a:gd name="T38" fmla="*/ 2147483647 w 29"/>
                <a:gd name="T39" fmla="*/ 2147483647 h 39"/>
                <a:gd name="T40" fmla="*/ 2147483647 w 29"/>
                <a:gd name="T41" fmla="*/ 2147483647 h 39"/>
                <a:gd name="T42" fmla="*/ 2147483647 w 29"/>
                <a:gd name="T43" fmla="*/ 2147483647 h 39"/>
                <a:gd name="T44" fmla="*/ 2147483647 w 29"/>
                <a:gd name="T45" fmla="*/ 2147483647 h 39"/>
                <a:gd name="T46" fmla="*/ 2147483647 w 29"/>
                <a:gd name="T47" fmla="*/ 2147483647 h 39"/>
                <a:gd name="T48" fmla="*/ 2147483647 w 29"/>
                <a:gd name="T49" fmla="*/ 2147483647 h 39"/>
                <a:gd name="T50" fmla="*/ 2147483647 w 29"/>
                <a:gd name="T51" fmla="*/ 2147483647 h 39"/>
                <a:gd name="T52" fmla="*/ 2147483647 w 29"/>
                <a:gd name="T53" fmla="*/ 2147483647 h 39"/>
                <a:gd name="T54" fmla="*/ 2147483647 w 29"/>
                <a:gd name="T55" fmla="*/ 2147483647 h 39"/>
                <a:gd name="T56" fmla="*/ 2147483647 w 29"/>
                <a:gd name="T57" fmla="*/ 2147483647 h 39"/>
                <a:gd name="T58" fmla="*/ 2147483647 w 29"/>
                <a:gd name="T59" fmla="*/ 2147483647 h 39"/>
                <a:gd name="T60" fmla="*/ 2147483647 w 29"/>
                <a:gd name="T61" fmla="*/ 2147483647 h 39"/>
                <a:gd name="T62" fmla="*/ 2147483647 w 29"/>
                <a:gd name="T63" fmla="*/ 2147483647 h 39"/>
                <a:gd name="T64" fmla="*/ 2147483647 w 29"/>
                <a:gd name="T65" fmla="*/ 2147483647 h 39"/>
                <a:gd name="T66" fmla="*/ 2147483647 w 29"/>
                <a:gd name="T67" fmla="*/ 2147483647 h 39"/>
                <a:gd name="T68" fmla="*/ 2147483647 w 29"/>
                <a:gd name="T69" fmla="*/ 2147483647 h 39"/>
                <a:gd name="T70" fmla="*/ 2147483647 w 29"/>
                <a:gd name="T71" fmla="*/ 2147483647 h 39"/>
                <a:gd name="T72" fmla="*/ 2147483647 w 29"/>
                <a:gd name="T73" fmla="*/ 2147483647 h 39"/>
                <a:gd name="T74" fmla="*/ 2147483647 w 29"/>
                <a:gd name="T75" fmla="*/ 2147483647 h 39"/>
                <a:gd name="T76" fmla="*/ 2147483647 w 29"/>
                <a:gd name="T77" fmla="*/ 2147483647 h 39"/>
                <a:gd name="T78" fmla="*/ 2147483647 w 29"/>
                <a:gd name="T79" fmla="*/ 2147483647 h 39"/>
                <a:gd name="T80" fmla="*/ 2147483647 w 29"/>
                <a:gd name="T81" fmla="*/ 2147483647 h 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9" h="39">
                  <a:moveTo>
                    <a:pt x="2" y="25"/>
                  </a:moveTo>
                  <a:cubicBezTo>
                    <a:pt x="2" y="26"/>
                    <a:pt x="3" y="28"/>
                    <a:pt x="4" y="28"/>
                  </a:cubicBezTo>
                  <a:cubicBezTo>
                    <a:pt x="5" y="34"/>
                    <a:pt x="10" y="39"/>
                    <a:pt x="15" y="39"/>
                  </a:cubicBezTo>
                  <a:cubicBezTo>
                    <a:pt x="20" y="39"/>
                    <a:pt x="24" y="34"/>
                    <a:pt x="25" y="28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7" y="28"/>
                    <a:pt x="28" y="26"/>
                    <a:pt x="28" y="25"/>
                  </a:cubicBezTo>
                  <a:cubicBezTo>
                    <a:pt x="28" y="23"/>
                    <a:pt x="27" y="22"/>
                    <a:pt x="26" y="21"/>
                  </a:cubicBezTo>
                  <a:cubicBezTo>
                    <a:pt x="26" y="21"/>
                    <a:pt x="29" y="11"/>
                    <a:pt x="23" y="9"/>
                  </a:cubicBezTo>
                  <a:cubicBezTo>
                    <a:pt x="22" y="0"/>
                    <a:pt x="7" y="7"/>
                    <a:pt x="7" y="7"/>
                  </a:cubicBezTo>
                  <a:cubicBezTo>
                    <a:pt x="0" y="1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5"/>
                  </a:cubicBezTo>
                  <a:close/>
                  <a:moveTo>
                    <a:pt x="5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5"/>
                  </a:cubicBezTo>
                  <a:cubicBezTo>
                    <a:pt x="13" y="16"/>
                    <a:pt x="19" y="12"/>
                    <a:pt x="19" y="12"/>
                  </a:cubicBezTo>
                  <a:cubicBezTo>
                    <a:pt x="23" y="9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7" y="22"/>
                    <a:pt x="27" y="23"/>
                  </a:cubicBezTo>
                  <a:cubicBezTo>
                    <a:pt x="27" y="23"/>
                    <a:pt x="28" y="24"/>
                    <a:pt x="28" y="25"/>
                  </a:cubicBezTo>
                  <a:cubicBezTo>
                    <a:pt x="28" y="25"/>
                    <a:pt x="27" y="26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6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4" y="31"/>
                    <a:pt x="23" y="33"/>
                    <a:pt x="21" y="35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6" y="38"/>
                    <a:pt x="15" y="38"/>
                  </a:cubicBezTo>
                  <a:cubicBezTo>
                    <a:pt x="14" y="38"/>
                    <a:pt x="13" y="38"/>
                    <a:pt x="12" y="37"/>
                  </a:cubicBezTo>
                  <a:cubicBezTo>
                    <a:pt x="10" y="37"/>
                    <a:pt x="10" y="36"/>
                    <a:pt x="9" y="35"/>
                  </a:cubicBezTo>
                  <a:cubicBezTo>
                    <a:pt x="7" y="33"/>
                    <a:pt x="6" y="31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6"/>
                    <a:pt x="3" y="25"/>
                  </a:cubicBezTo>
                  <a:cubicBezTo>
                    <a:pt x="3" y="24"/>
                    <a:pt x="3" y="23"/>
                    <a:pt x="3" y="23"/>
                  </a:cubicBezTo>
                  <a:cubicBezTo>
                    <a:pt x="4" y="22"/>
                    <a:pt x="4" y="22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0" name="Freeform 76"/>
            <p:cNvSpPr>
              <a:spLocks noEditPoints="1"/>
            </p:cNvSpPr>
            <p:nvPr/>
          </p:nvSpPr>
          <p:spPr bwMode="auto">
            <a:xfrm>
              <a:off x="36512" y="360363"/>
              <a:ext cx="47625" cy="17462"/>
            </a:xfrm>
            <a:custGeom>
              <a:avLst/>
              <a:gdLst>
                <a:gd name="T0" fmla="*/ 2147483647 w 17"/>
                <a:gd name="T1" fmla="*/ 2147483647 h 6"/>
                <a:gd name="T2" fmla="*/ 2147483647 w 17"/>
                <a:gd name="T3" fmla="*/ 2147483647 h 6"/>
                <a:gd name="T4" fmla="*/ 2147483647 w 17"/>
                <a:gd name="T5" fmla="*/ 2147483647 h 6"/>
                <a:gd name="T6" fmla="*/ 2147483647 w 17"/>
                <a:gd name="T7" fmla="*/ 2147483647 h 6"/>
                <a:gd name="T8" fmla="*/ 2147483647 w 17"/>
                <a:gd name="T9" fmla="*/ 2147483647 h 6"/>
                <a:gd name="T10" fmla="*/ 2147483647 w 17"/>
                <a:gd name="T11" fmla="*/ 2147483647 h 6"/>
                <a:gd name="T12" fmla="*/ 2147483647 w 17"/>
                <a:gd name="T13" fmla="*/ 2147483647 h 6"/>
                <a:gd name="T14" fmla="*/ 2147483647 w 17"/>
                <a:gd name="T15" fmla="*/ 2147483647 h 6"/>
                <a:gd name="T16" fmla="*/ 2147483647 w 17"/>
                <a:gd name="T17" fmla="*/ 2147483647 h 6"/>
                <a:gd name="T18" fmla="*/ 2147483647 w 17"/>
                <a:gd name="T19" fmla="*/ 2147483647 h 6"/>
                <a:gd name="T20" fmla="*/ 2147483647 w 17"/>
                <a:gd name="T21" fmla="*/ 0 h 6"/>
                <a:gd name="T22" fmla="*/ 2147483647 w 17"/>
                <a:gd name="T23" fmla="*/ 0 h 6"/>
                <a:gd name="T24" fmla="*/ 2147483647 w 17"/>
                <a:gd name="T25" fmla="*/ 2147483647 h 6"/>
                <a:gd name="T26" fmla="*/ 2147483647 w 17"/>
                <a:gd name="T27" fmla="*/ 2147483647 h 6"/>
                <a:gd name="T28" fmla="*/ 2147483647 w 17"/>
                <a:gd name="T29" fmla="*/ 2147483647 h 6"/>
                <a:gd name="T30" fmla="*/ 2147483647 w 17"/>
                <a:gd name="T31" fmla="*/ 2147483647 h 6"/>
                <a:gd name="T32" fmla="*/ 2147483647 w 17"/>
                <a:gd name="T33" fmla="*/ 0 h 6"/>
                <a:gd name="T34" fmla="*/ 2147483647 w 17"/>
                <a:gd name="T35" fmla="*/ 0 h 6"/>
                <a:gd name="T36" fmla="*/ 0 w 17"/>
                <a:gd name="T37" fmla="*/ 2147483647 h 6"/>
                <a:gd name="T38" fmla="*/ 0 w 17"/>
                <a:gd name="T39" fmla="*/ 2147483647 h 6"/>
                <a:gd name="T40" fmla="*/ 2147483647 w 17"/>
                <a:gd name="T41" fmla="*/ 2147483647 h 6"/>
                <a:gd name="T42" fmla="*/ 2147483647 w 17"/>
                <a:gd name="T43" fmla="*/ 2147483647 h 6"/>
                <a:gd name="T44" fmla="*/ 2147483647 w 17"/>
                <a:gd name="T45" fmla="*/ 2147483647 h 6"/>
                <a:gd name="T46" fmla="*/ 2147483647 w 17"/>
                <a:gd name="T47" fmla="*/ 2147483647 h 6"/>
                <a:gd name="T48" fmla="*/ 2147483647 w 17"/>
                <a:gd name="T49" fmla="*/ 2147483647 h 6"/>
                <a:gd name="T50" fmla="*/ 2147483647 w 17"/>
                <a:gd name="T51" fmla="*/ 2147483647 h 6"/>
                <a:gd name="T52" fmla="*/ 2147483647 w 17"/>
                <a:gd name="T53" fmla="*/ 2147483647 h 6"/>
                <a:gd name="T54" fmla="*/ 2147483647 w 17"/>
                <a:gd name="T55" fmla="*/ 2147483647 h 6"/>
                <a:gd name="T56" fmla="*/ 2147483647 w 17"/>
                <a:gd name="T57" fmla="*/ 2147483647 h 6"/>
                <a:gd name="T58" fmla="*/ 2147483647 w 17"/>
                <a:gd name="T59" fmla="*/ 2147483647 h 6"/>
                <a:gd name="T60" fmla="*/ 0 w 17"/>
                <a:gd name="T61" fmla="*/ 2147483647 h 6"/>
                <a:gd name="T62" fmla="*/ 2147483647 w 17"/>
                <a:gd name="T63" fmla="*/ 2147483647 h 6"/>
                <a:gd name="T64" fmla="*/ 2147483647 w 17"/>
                <a:gd name="T65" fmla="*/ 2147483647 h 6"/>
                <a:gd name="T66" fmla="*/ 2147483647 w 17"/>
                <a:gd name="T67" fmla="*/ 2147483647 h 6"/>
                <a:gd name="T68" fmla="*/ 2147483647 w 17"/>
                <a:gd name="T69" fmla="*/ 2147483647 h 6"/>
                <a:gd name="T70" fmla="*/ 2147483647 w 17"/>
                <a:gd name="T71" fmla="*/ 2147483647 h 6"/>
                <a:gd name="T72" fmla="*/ 2147483647 w 17"/>
                <a:gd name="T73" fmla="*/ 2147483647 h 6"/>
                <a:gd name="T74" fmla="*/ 2147483647 w 17"/>
                <a:gd name="T75" fmla="*/ 2147483647 h 6"/>
                <a:gd name="T76" fmla="*/ 2147483647 w 17"/>
                <a:gd name="T77" fmla="*/ 2147483647 h 6"/>
                <a:gd name="T78" fmla="*/ 0 w 17"/>
                <a:gd name="T79" fmla="*/ 2147483647 h 6"/>
                <a:gd name="T80" fmla="*/ 0 w 17"/>
                <a:gd name="T81" fmla="*/ 2147483647 h 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" h="6">
                  <a:moveTo>
                    <a:pt x="2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8" y="6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1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2" y="6"/>
                  </a:cubicBezTo>
                  <a:close/>
                  <a:moveTo>
                    <a:pt x="10" y="2"/>
                  </a:moveTo>
                  <a:cubicBezTo>
                    <a:pt x="10" y="1"/>
                    <a:pt x="10" y="1"/>
                    <a:pt x="11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7" y="1"/>
                    <a:pt x="17" y="2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5"/>
                  </a:cubicBezTo>
                  <a:lnTo>
                    <a:pt x="10" y="2"/>
                  </a:lnTo>
                  <a:close/>
                  <a:moveTo>
                    <a:pt x="0" y="2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6"/>
                    <a:pt x="0" y="5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Freeform 77"/>
            <p:cNvSpPr/>
            <p:nvPr/>
          </p:nvSpPr>
          <p:spPr bwMode="auto">
            <a:xfrm>
              <a:off x="0" y="417513"/>
              <a:ext cx="123825" cy="90487"/>
            </a:xfrm>
            <a:custGeom>
              <a:avLst/>
              <a:gdLst>
                <a:gd name="T0" fmla="*/ 2147483647 w 44"/>
                <a:gd name="T1" fmla="*/ 2147483647 h 32"/>
                <a:gd name="T2" fmla="*/ 2147483647 w 44"/>
                <a:gd name="T3" fmla="*/ 0 h 32"/>
                <a:gd name="T4" fmla="*/ 2147483647 w 44"/>
                <a:gd name="T5" fmla="*/ 2147483647 h 32"/>
                <a:gd name="T6" fmla="*/ 2147483647 w 44"/>
                <a:gd name="T7" fmla="*/ 2147483647 h 32"/>
                <a:gd name="T8" fmla="*/ 2147483647 w 44"/>
                <a:gd name="T9" fmla="*/ 2147483647 h 32"/>
                <a:gd name="T10" fmla="*/ 2147483647 w 44"/>
                <a:gd name="T11" fmla="*/ 2147483647 h 32"/>
                <a:gd name="T12" fmla="*/ 2147483647 w 44"/>
                <a:gd name="T13" fmla="*/ 2147483647 h 32"/>
                <a:gd name="T14" fmla="*/ 2147483647 w 44"/>
                <a:gd name="T15" fmla="*/ 2147483647 h 32"/>
                <a:gd name="T16" fmla="*/ 2147483647 w 44"/>
                <a:gd name="T17" fmla="*/ 2147483647 h 32"/>
                <a:gd name="T18" fmla="*/ 2147483647 w 44"/>
                <a:gd name="T19" fmla="*/ 0 h 32"/>
                <a:gd name="T20" fmla="*/ 2147483647 w 44"/>
                <a:gd name="T21" fmla="*/ 2147483647 h 32"/>
                <a:gd name="T22" fmla="*/ 0 w 44"/>
                <a:gd name="T23" fmla="*/ 2147483647 h 32"/>
                <a:gd name="T24" fmla="*/ 2147483647 w 44"/>
                <a:gd name="T25" fmla="*/ 2147483647 h 32"/>
                <a:gd name="T26" fmla="*/ 2147483647 w 44"/>
                <a:gd name="T27" fmla="*/ 2147483647 h 32"/>
                <a:gd name="T28" fmla="*/ 2147483647 w 44"/>
                <a:gd name="T29" fmla="*/ 2147483647 h 32"/>
                <a:gd name="T30" fmla="*/ 2147483647 w 44"/>
                <a:gd name="T31" fmla="*/ 2147483647 h 32"/>
                <a:gd name="T32" fmla="*/ 2147483647 w 44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2">
                  <a:moveTo>
                    <a:pt x="44" y="10"/>
                  </a:moveTo>
                  <a:cubicBezTo>
                    <a:pt x="43" y="6"/>
                    <a:pt x="39" y="2"/>
                    <a:pt x="34" y="0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4" y="8"/>
                    <a:pt x="25" y="7"/>
                    <a:pt x="25" y="6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19" y="5"/>
                    <a:pt x="19" y="6"/>
                  </a:cubicBezTo>
                  <a:cubicBezTo>
                    <a:pt x="19" y="7"/>
                    <a:pt x="20" y="8"/>
                    <a:pt x="21" y="8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2"/>
                    <a:pt x="1" y="6"/>
                    <a:pt x="1" y="10"/>
                  </a:cubicBezTo>
                  <a:cubicBezTo>
                    <a:pt x="1" y="10"/>
                    <a:pt x="0" y="24"/>
                    <a:pt x="0" y="24"/>
                  </a:cubicBezTo>
                  <a:cubicBezTo>
                    <a:pt x="0" y="28"/>
                    <a:pt x="10" y="32"/>
                    <a:pt x="22" y="32"/>
                  </a:cubicBezTo>
                  <a:cubicBezTo>
                    <a:pt x="34" y="32"/>
                    <a:pt x="44" y="28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4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59" name="Freeform 78"/>
            <p:cNvSpPr/>
            <p:nvPr/>
          </p:nvSpPr>
          <p:spPr bwMode="auto">
            <a:xfrm>
              <a:off x="47625" y="254000"/>
              <a:ext cx="377825" cy="61913"/>
            </a:xfrm>
            <a:custGeom>
              <a:avLst/>
              <a:gdLst>
                <a:gd name="T0" fmla="*/ 2147483647 w 317"/>
                <a:gd name="T1" fmla="*/ 2147483647 h 52"/>
                <a:gd name="T2" fmla="*/ 2147483647 w 317"/>
                <a:gd name="T3" fmla="*/ 2147483647 h 52"/>
                <a:gd name="T4" fmla="*/ 2147483647 w 317"/>
                <a:gd name="T5" fmla="*/ 2147483647 h 52"/>
                <a:gd name="T6" fmla="*/ 2147483647 w 317"/>
                <a:gd name="T7" fmla="*/ 2147483647 h 52"/>
                <a:gd name="T8" fmla="*/ 2147483647 w 317"/>
                <a:gd name="T9" fmla="*/ 2147483647 h 52"/>
                <a:gd name="T10" fmla="*/ 2147483647 w 317"/>
                <a:gd name="T11" fmla="*/ 2147483647 h 52"/>
                <a:gd name="T12" fmla="*/ 2147483647 w 317"/>
                <a:gd name="T13" fmla="*/ 2147483647 h 52"/>
                <a:gd name="T14" fmla="*/ 2147483647 w 317"/>
                <a:gd name="T15" fmla="*/ 2147483647 h 52"/>
                <a:gd name="T16" fmla="*/ 2147483647 w 317"/>
                <a:gd name="T17" fmla="*/ 2147483647 h 52"/>
                <a:gd name="T18" fmla="*/ 2147483647 w 317"/>
                <a:gd name="T19" fmla="*/ 2147483647 h 52"/>
                <a:gd name="T20" fmla="*/ 2147483647 w 317"/>
                <a:gd name="T21" fmla="*/ 0 h 52"/>
                <a:gd name="T22" fmla="*/ 2147483647 w 317"/>
                <a:gd name="T23" fmla="*/ 0 h 52"/>
                <a:gd name="T24" fmla="*/ 2147483647 w 317"/>
                <a:gd name="T25" fmla="*/ 2147483647 h 52"/>
                <a:gd name="T26" fmla="*/ 0 w 317"/>
                <a:gd name="T27" fmla="*/ 2147483647 h 52"/>
                <a:gd name="T28" fmla="*/ 0 w 317"/>
                <a:gd name="T29" fmla="*/ 2147483647 h 52"/>
                <a:gd name="T30" fmla="*/ 2147483647 w 317"/>
                <a:gd name="T31" fmla="*/ 2147483647 h 52"/>
                <a:gd name="T32" fmla="*/ 2147483647 w 317"/>
                <a:gd name="T33" fmla="*/ 2147483647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17" h="52">
                  <a:moveTo>
                    <a:pt x="12" y="29"/>
                  </a:moveTo>
                  <a:lnTo>
                    <a:pt x="154" y="29"/>
                  </a:lnTo>
                  <a:lnTo>
                    <a:pt x="154" y="52"/>
                  </a:lnTo>
                  <a:lnTo>
                    <a:pt x="166" y="52"/>
                  </a:lnTo>
                  <a:lnTo>
                    <a:pt x="166" y="29"/>
                  </a:lnTo>
                  <a:lnTo>
                    <a:pt x="308" y="29"/>
                  </a:lnTo>
                  <a:lnTo>
                    <a:pt x="308" y="52"/>
                  </a:lnTo>
                  <a:lnTo>
                    <a:pt x="317" y="52"/>
                  </a:lnTo>
                  <a:lnTo>
                    <a:pt x="317" y="19"/>
                  </a:lnTo>
                  <a:lnTo>
                    <a:pt x="166" y="19"/>
                  </a:lnTo>
                  <a:lnTo>
                    <a:pt x="166" y="0"/>
                  </a:lnTo>
                  <a:lnTo>
                    <a:pt x="154" y="0"/>
                  </a:lnTo>
                  <a:lnTo>
                    <a:pt x="154" y="19"/>
                  </a:lnTo>
                  <a:lnTo>
                    <a:pt x="0" y="19"/>
                  </a:lnTo>
                  <a:lnTo>
                    <a:pt x="0" y="52"/>
                  </a:lnTo>
                  <a:lnTo>
                    <a:pt x="12" y="52"/>
                  </a:lnTo>
                  <a:lnTo>
                    <a:pt x="12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285750" marR="0" lvl="0" indent="-285750" algn="l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Char char="•"/>
                <a:defRPr/>
              </a:pPr>
              <a:endPara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0" name="TextBox 70"/>
          <p:cNvSpPr txBox="1"/>
          <p:nvPr/>
        </p:nvSpPr>
        <p:spPr>
          <a:xfrm>
            <a:off x="4913630" y="2995930"/>
            <a:ext cx="421195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latin typeface="微软雅黑" pitchFamily="34" charset="-122"/>
              </a:rPr>
              <a:t>总人数 </a:t>
            </a:r>
            <a:r>
              <a:rPr lang="en-US" altLang="zh-CN" sz="1400" dirty="0">
                <a:latin typeface="微软雅黑" pitchFamily="34" charset="-122"/>
              </a:rPr>
              <a:t>- 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180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人</a:t>
            </a:r>
            <a:endParaRPr lang="en-US" altLang="zh-CN" sz="1400" dirty="0">
              <a:solidFill>
                <a:srgbClr val="C00000"/>
              </a:solidFill>
              <a:latin typeface="微软雅黑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40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岁以上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41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人、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40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岁以下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139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人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80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后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96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人，占比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53.3%  90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后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40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人，占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22.2%</a:t>
            </a:r>
            <a:endParaRPr lang="en-US" altLang="zh-CN" sz="1400" dirty="0">
              <a:solidFill>
                <a:srgbClr val="C00000"/>
              </a:solidFill>
              <a:latin typeface="微软雅黑" pitchFamily="34" charset="-122"/>
            </a:endParaRPr>
          </a:p>
          <a:p>
            <a:pPr marL="342900" lvl="0" indent="-342900" eaLnBrk="1" hangingPunct="1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latin typeface="微软雅黑" pitchFamily="34" charset="-122"/>
              </a:rPr>
              <a:t>男女比例 </a:t>
            </a:r>
            <a:r>
              <a:rPr lang="en-US" altLang="zh-CN" sz="1400" dirty="0">
                <a:latin typeface="微软雅黑" pitchFamily="34" charset="-122"/>
              </a:rPr>
              <a:t>- 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55%</a:t>
            </a:r>
            <a:r>
              <a:rPr lang="zh-CN" altLang="en-US" sz="1400" dirty="0">
                <a:solidFill>
                  <a:srgbClr val="C00000"/>
                </a:solidFill>
                <a:latin typeface="微软雅黑" pitchFamily="34" charset="-122"/>
              </a:rPr>
              <a:t>：</a:t>
            </a:r>
            <a:r>
              <a:rPr lang="en-US" altLang="zh-CN" sz="1400" dirty="0">
                <a:solidFill>
                  <a:srgbClr val="C00000"/>
                </a:solidFill>
                <a:latin typeface="微软雅黑" pitchFamily="34" charset="-122"/>
              </a:rPr>
              <a:t>45%</a:t>
            </a:r>
            <a:endParaRPr lang="en-US" altLang="zh-CN" sz="1400" dirty="0">
              <a:solidFill>
                <a:srgbClr val="C00000"/>
              </a:solidFill>
              <a:latin typeface="微软雅黑" pitchFamily="34" charset="-122"/>
            </a:endParaRPr>
          </a:p>
        </p:txBody>
      </p:sp>
      <p:grpSp>
        <p:nvGrpSpPr>
          <p:cNvPr id="61" name="组合 5"/>
          <p:cNvGrpSpPr/>
          <p:nvPr/>
        </p:nvGrpSpPr>
        <p:grpSpPr>
          <a:xfrm>
            <a:off x="661035" y="1089660"/>
            <a:ext cx="4116705" cy="3444875"/>
            <a:chOff x="1823485" y="1071404"/>
            <a:chExt cx="8396884" cy="5497385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847154" y="2150768"/>
              <a:ext cx="5457548" cy="441802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63" name="组合 24"/>
            <p:cNvGrpSpPr/>
            <p:nvPr/>
          </p:nvGrpSpPr>
          <p:grpSpPr>
            <a:xfrm>
              <a:off x="2159361" y="1816279"/>
              <a:ext cx="3552249" cy="1234865"/>
              <a:chOff x="646013" y="1601873"/>
              <a:chExt cx="3553474" cy="1234900"/>
            </a:xfrm>
          </p:grpSpPr>
          <p:sp>
            <p:nvSpPr>
              <p:cNvPr id="64" name="TextBox 4"/>
              <p:cNvSpPr txBox="1"/>
              <p:nvPr/>
            </p:nvSpPr>
            <p:spPr>
              <a:xfrm>
                <a:off x="646013" y="1601873"/>
                <a:ext cx="3553474" cy="415482"/>
              </a:xfrm>
              <a:prstGeom prst="rect">
                <a:avLst/>
              </a:prstGeom>
              <a:ln>
                <a:solidFill>
                  <a:srgbClr val="A3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R="0" defTabSz="914400" rtl="0" fontAlgn="auto">
                  <a:buClrTx/>
                  <a:buSzTx/>
                  <a:buFont typeface="Arial" charset="0"/>
                  <a:buNone/>
                  <a:defRPr/>
                </a:pP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2010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年</a:t>
                </a: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12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月：营业部</a:t>
                </a:r>
                <a:endParaRPr kumimoji="0" lang="zh-CN" altLang="en-US" sz="1100" kern="1200" cap="none" spc="0" normalizeH="0" baseline="0" noProof="1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+mn-ea"/>
                  <a:cs typeface="+mn-cs"/>
                </a:endParaRPr>
              </a:p>
            </p:txBody>
          </p:sp>
          <p:cxnSp>
            <p:nvCxnSpPr>
              <p:cNvPr id="65" name="直接连接符 10"/>
              <p:cNvCxnSpPr>
                <a:stCxn id="64" idx="2"/>
              </p:cNvCxnSpPr>
              <p:nvPr/>
            </p:nvCxnSpPr>
            <p:spPr>
              <a:xfrm>
                <a:off x="2424046" y="2017418"/>
                <a:ext cx="694344" cy="819355"/>
              </a:xfrm>
              <a:prstGeom prst="line">
                <a:avLst/>
              </a:prstGeom>
              <a:ln w="31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66" name="组合 25"/>
            <p:cNvGrpSpPr/>
            <p:nvPr/>
          </p:nvGrpSpPr>
          <p:grpSpPr>
            <a:xfrm>
              <a:off x="3886198" y="1071404"/>
              <a:ext cx="4187487" cy="1958193"/>
              <a:chOff x="1834199" y="975827"/>
              <a:chExt cx="4188256" cy="1958099"/>
            </a:xfrm>
          </p:grpSpPr>
          <p:sp>
            <p:nvSpPr>
              <p:cNvPr id="67" name="TextBox 7"/>
              <p:cNvSpPr txBox="1"/>
              <p:nvPr/>
            </p:nvSpPr>
            <p:spPr>
              <a:xfrm>
                <a:off x="1834199" y="975827"/>
                <a:ext cx="4188256" cy="415451"/>
              </a:xfrm>
              <a:prstGeom prst="rect">
                <a:avLst/>
              </a:prstGeom>
              <a:ln>
                <a:solidFill>
                  <a:srgbClr val="A3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R="0" defTabSz="914400" rtl="0" fontAlgn="auto">
                  <a:buClrTx/>
                  <a:buSzTx/>
                  <a:buFont typeface="Arial" charset="0"/>
                  <a:buNone/>
                  <a:defRPr/>
                </a:pP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2013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年</a:t>
                </a: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12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月：长江路支行</a:t>
                </a:r>
                <a:endParaRPr kumimoji="0" lang="en-US" altLang="zh-CN" sz="1100" kern="1200" cap="none" spc="0" normalizeH="0" baseline="0" noProof="1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+mn-ea"/>
                  <a:cs typeface="+mn-cs"/>
                </a:endParaRPr>
              </a:p>
            </p:txBody>
          </p:sp>
          <p:cxnSp>
            <p:nvCxnSpPr>
              <p:cNvPr id="68" name="直接连接符 12"/>
              <p:cNvCxnSpPr>
                <a:endCxn id="67" idx="2"/>
              </p:cNvCxnSpPr>
              <p:nvPr/>
            </p:nvCxnSpPr>
            <p:spPr>
              <a:xfrm flipV="1">
                <a:off x="3562300" y="1391209"/>
                <a:ext cx="366026" cy="1542717"/>
              </a:xfrm>
              <a:prstGeom prst="line">
                <a:avLst/>
              </a:prstGeom>
              <a:ln w="31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69" name="组合 26"/>
            <p:cNvGrpSpPr/>
            <p:nvPr/>
          </p:nvGrpSpPr>
          <p:grpSpPr>
            <a:xfrm>
              <a:off x="6598755" y="3994467"/>
              <a:ext cx="3621614" cy="825111"/>
              <a:chOff x="4034527" y="1847752"/>
              <a:chExt cx="3621591" cy="824839"/>
            </a:xfrm>
          </p:grpSpPr>
          <p:cxnSp>
            <p:nvCxnSpPr>
              <p:cNvPr id="70" name="直接连接符 14"/>
              <p:cNvCxnSpPr>
                <a:endCxn id="71" idx="0"/>
              </p:cNvCxnSpPr>
              <p:nvPr/>
            </p:nvCxnSpPr>
            <p:spPr>
              <a:xfrm>
                <a:off x="5491679" y="1847752"/>
                <a:ext cx="353643" cy="409364"/>
              </a:xfrm>
              <a:prstGeom prst="line">
                <a:avLst/>
              </a:prstGeom>
              <a:ln w="31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71" name="TextBox 11"/>
              <p:cNvSpPr txBox="1"/>
              <p:nvPr/>
            </p:nvSpPr>
            <p:spPr>
              <a:xfrm>
                <a:off x="4034527" y="2257257"/>
                <a:ext cx="3621591" cy="415334"/>
              </a:xfrm>
              <a:prstGeom prst="rect">
                <a:avLst/>
              </a:prstGeom>
              <a:ln>
                <a:solidFill>
                  <a:srgbClr val="A3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R="0" algn="ctr" defTabSz="914400" rtl="0" fontAlgn="auto">
                  <a:buClrTx/>
                  <a:buSzTx/>
                  <a:buFont typeface="Arial" charset="0"/>
                  <a:buNone/>
                  <a:defRPr/>
                </a:pP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2013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年</a:t>
                </a: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9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月：扬中支行</a:t>
                </a:r>
                <a:endParaRPr kumimoji="0" lang="en-US" altLang="zh-CN" sz="1100" kern="1200" cap="none" spc="0" normalizeH="0" baseline="0" noProof="1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+mn-ea"/>
                  <a:cs typeface="+mn-cs"/>
                </a:endParaRPr>
              </a:p>
            </p:txBody>
          </p:sp>
        </p:grpSp>
        <p:grpSp>
          <p:nvGrpSpPr>
            <p:cNvPr id="72" name="组合 30"/>
            <p:cNvGrpSpPr/>
            <p:nvPr/>
          </p:nvGrpSpPr>
          <p:grpSpPr>
            <a:xfrm>
              <a:off x="6073039" y="1735845"/>
              <a:ext cx="3884472" cy="1107369"/>
              <a:chOff x="3186600" y="3760439"/>
              <a:chExt cx="3884027" cy="1106217"/>
            </a:xfrm>
          </p:grpSpPr>
          <p:sp>
            <p:nvSpPr>
              <p:cNvPr id="73" name="TextBox 13"/>
              <p:cNvSpPr txBox="1"/>
              <p:nvPr/>
            </p:nvSpPr>
            <p:spPr>
              <a:xfrm>
                <a:off x="3186600" y="3760439"/>
                <a:ext cx="3884027" cy="415039"/>
              </a:xfrm>
              <a:prstGeom prst="rect">
                <a:avLst/>
              </a:prstGeom>
              <a:ln>
                <a:solidFill>
                  <a:srgbClr val="A3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R="0" algn="ctr" defTabSz="914400" rtl="0" fontAlgn="auto">
                  <a:buClrTx/>
                  <a:buSzTx/>
                  <a:buFont typeface="Arial" charset="0"/>
                  <a:buNone/>
                  <a:defRPr/>
                </a:pP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2015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年</a:t>
                </a: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1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月：新区支行</a:t>
                </a:r>
                <a:endParaRPr kumimoji="0" lang="zh-CN" altLang="en-US" sz="1100" kern="1200" cap="none" spc="0" normalizeH="0" baseline="0" noProof="1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+mn-ea"/>
                  <a:cs typeface="+mn-cs"/>
                </a:endParaRPr>
              </a:p>
            </p:txBody>
          </p:sp>
          <p:cxnSp>
            <p:nvCxnSpPr>
              <p:cNvPr id="74" name="直接连接符 17"/>
              <p:cNvCxnSpPr>
                <a:stCxn id="85" idx="0"/>
                <a:endCxn id="73" idx="2"/>
              </p:cNvCxnSpPr>
              <p:nvPr/>
            </p:nvCxnSpPr>
            <p:spPr>
              <a:xfrm flipV="1">
                <a:off x="3566073" y="4175562"/>
                <a:ext cx="1562681" cy="691094"/>
              </a:xfrm>
              <a:prstGeom prst="line">
                <a:avLst/>
              </a:prstGeom>
              <a:ln w="31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75" name="组合 28"/>
            <p:cNvGrpSpPr/>
            <p:nvPr/>
          </p:nvGrpSpPr>
          <p:grpSpPr>
            <a:xfrm>
              <a:off x="1823485" y="5224443"/>
              <a:ext cx="4209396" cy="857573"/>
              <a:chOff x="-83536" y="4438166"/>
              <a:chExt cx="4210550" cy="858312"/>
            </a:xfrm>
          </p:grpSpPr>
          <p:sp>
            <p:nvSpPr>
              <p:cNvPr id="76" name="TextBox 16"/>
              <p:cNvSpPr txBox="1"/>
              <p:nvPr/>
            </p:nvSpPr>
            <p:spPr>
              <a:xfrm>
                <a:off x="-83536" y="4880650"/>
                <a:ext cx="4210550" cy="415828"/>
              </a:xfrm>
              <a:prstGeom prst="rect">
                <a:avLst/>
              </a:prstGeom>
              <a:ln>
                <a:solidFill>
                  <a:srgbClr val="A3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R="0" defTabSz="914400" rtl="0" fontAlgn="auto">
                  <a:buClrTx/>
                  <a:buSzTx/>
                  <a:buFont typeface="Arial" charset="0"/>
                  <a:buNone/>
                  <a:defRPr/>
                </a:pP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2014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年</a:t>
                </a: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10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月：句容支行</a:t>
                </a:r>
                <a:endParaRPr kumimoji="0" lang="zh-CN" altLang="en-US" sz="1100" kern="1200" cap="none" spc="0" normalizeH="0" baseline="0" noProof="1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+mn-ea"/>
                  <a:cs typeface="+mn-cs"/>
                </a:endParaRPr>
              </a:p>
            </p:txBody>
          </p:sp>
          <p:cxnSp>
            <p:nvCxnSpPr>
              <p:cNvPr id="77" name="直接连接符 19"/>
              <p:cNvCxnSpPr>
                <a:stCxn id="76" idx="0"/>
                <a:endCxn id="81" idx="2"/>
              </p:cNvCxnSpPr>
              <p:nvPr/>
            </p:nvCxnSpPr>
            <p:spPr>
              <a:xfrm flipV="1">
                <a:off x="2021741" y="4438166"/>
                <a:ext cx="202130" cy="442614"/>
              </a:xfrm>
              <a:prstGeom prst="line">
                <a:avLst/>
              </a:prstGeom>
              <a:ln w="31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78" name="组合 29"/>
            <p:cNvGrpSpPr/>
            <p:nvPr/>
          </p:nvGrpSpPr>
          <p:grpSpPr>
            <a:xfrm>
              <a:off x="6073038" y="5347224"/>
              <a:ext cx="4001299" cy="619392"/>
              <a:chOff x="4409800" y="4560992"/>
              <a:chExt cx="3998949" cy="620628"/>
            </a:xfrm>
          </p:grpSpPr>
          <p:sp>
            <p:nvSpPr>
              <p:cNvPr id="79" name="TextBox 19"/>
              <p:cNvSpPr txBox="1"/>
              <p:nvPr/>
            </p:nvSpPr>
            <p:spPr>
              <a:xfrm>
                <a:off x="4409800" y="4765320"/>
                <a:ext cx="3998949" cy="416300"/>
              </a:xfrm>
              <a:prstGeom prst="rect">
                <a:avLst/>
              </a:prstGeom>
              <a:ln>
                <a:solidFill>
                  <a:srgbClr val="A3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marR="0" defTabSz="914400" rtl="0" fontAlgn="auto">
                  <a:buClrTx/>
                  <a:buSzTx/>
                  <a:buFont typeface="Arial" charset="0"/>
                  <a:buNone/>
                  <a:defRPr/>
                </a:pP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2012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年</a:t>
                </a:r>
                <a:r>
                  <a:rPr kumimoji="0" lang="en-US" altLang="zh-CN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12</a:t>
                </a:r>
                <a:r>
                  <a:rPr kumimoji="0" lang="zh-CN" altLang="en-US" sz="1100" kern="1200" cap="none" spc="0" normalizeH="0" baseline="0" noProof="1">
                    <a:solidFill>
                      <a:schemeClr val="tx2">
                        <a:lumMod val="50000"/>
                      </a:schemeClr>
                    </a:solidFill>
                    <a:latin typeface="微软雅黑" pitchFamily="34" charset="-122"/>
                    <a:ea typeface="+mn-ea"/>
                    <a:cs typeface="+mn-cs"/>
                  </a:rPr>
                  <a:t>月：丹阳支行</a:t>
                </a:r>
                <a:endParaRPr kumimoji="0" lang="zh-CN" altLang="en-US" sz="1100" kern="1200" cap="none" spc="0" normalizeH="0" baseline="0" noProof="1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+mn-ea"/>
                  <a:cs typeface="+mn-cs"/>
                </a:endParaRPr>
              </a:p>
            </p:txBody>
          </p:sp>
          <p:cxnSp>
            <p:nvCxnSpPr>
              <p:cNvPr id="80" name="直接连接符 22"/>
              <p:cNvCxnSpPr>
                <a:endCxn id="79" idx="0"/>
              </p:cNvCxnSpPr>
              <p:nvPr/>
            </p:nvCxnSpPr>
            <p:spPr>
              <a:xfrm>
                <a:off x="4865273" y="4560992"/>
                <a:ext cx="1545296" cy="204742"/>
              </a:xfrm>
              <a:prstGeom prst="line">
                <a:avLst/>
              </a:prstGeom>
              <a:ln w="31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81" name="TextBox 20"/>
            <p:cNvSpPr txBox="1"/>
            <p:nvPr/>
          </p:nvSpPr>
          <p:spPr>
            <a:xfrm>
              <a:off x="3794125" y="4187826"/>
              <a:ext cx="672364" cy="955582"/>
            </a:xfrm>
            <a:prstGeom prst="rect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itchFamily="34" charset="-122"/>
                </a:rPr>
                <a:t>句容市</a:t>
              </a:r>
              <a:endParaRPr lang="zh-CN" altLang="en-US" sz="11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2" name="TextBox 32"/>
            <p:cNvSpPr txBox="1"/>
            <p:nvPr/>
          </p:nvSpPr>
          <p:spPr>
            <a:xfrm>
              <a:off x="7367110" y="2641226"/>
              <a:ext cx="680650" cy="955582"/>
            </a:xfrm>
            <a:prstGeom prst="rect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itchFamily="34" charset="-122"/>
                </a:rPr>
                <a:t>扬中市</a:t>
              </a:r>
              <a:endParaRPr lang="zh-CN" altLang="en-US" sz="11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3" name="TextBox 31"/>
            <p:cNvSpPr txBox="1"/>
            <p:nvPr/>
          </p:nvSpPr>
          <p:spPr>
            <a:xfrm>
              <a:off x="5884863" y="3975100"/>
              <a:ext cx="641603" cy="955582"/>
            </a:xfrm>
            <a:prstGeom prst="rect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itchFamily="34" charset="-122"/>
                </a:rPr>
                <a:t>丹阳市</a:t>
              </a:r>
              <a:endParaRPr lang="zh-CN" altLang="en-US" sz="11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4" name="TextBox 44"/>
            <p:cNvSpPr txBox="1"/>
            <p:nvPr/>
          </p:nvSpPr>
          <p:spPr>
            <a:xfrm>
              <a:off x="4924425" y="3194050"/>
              <a:ext cx="614883" cy="686033"/>
            </a:xfrm>
            <a:prstGeom prst="rect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itchFamily="34" charset="-122"/>
                </a:rPr>
                <a:t>市区</a:t>
              </a:r>
              <a:endParaRPr lang="zh-CN" altLang="en-US" sz="11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85" name="TextBox 45"/>
            <p:cNvSpPr txBox="1"/>
            <p:nvPr/>
          </p:nvSpPr>
          <p:spPr>
            <a:xfrm>
              <a:off x="6148390" y="2843214"/>
              <a:ext cx="605174" cy="686033"/>
            </a:xfrm>
            <a:prstGeom prst="rect">
              <a:avLst/>
            </a:prstGeom>
            <a:solidFill>
              <a:srgbClr val="C00000"/>
            </a:solidFill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1100" b="1" dirty="0">
                  <a:solidFill>
                    <a:schemeClr val="bg1"/>
                  </a:solidFill>
                  <a:latin typeface="微软雅黑" pitchFamily="34" charset="-122"/>
                </a:rPr>
                <a:t>新区</a:t>
              </a:r>
              <a:endParaRPr lang="zh-CN" altLang="en-US" sz="11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39492" y="343044"/>
            <a:ext cx="3171501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6000C"/>
                </a:solidFill>
                <a:latin typeface="楷体" pitchFamily="49" charset="-122"/>
                <a:ea typeface="楷体" pitchFamily="49" charset="-122"/>
              </a:rPr>
              <a:t>中信银行镇江分行</a:t>
            </a:r>
            <a:endParaRPr lang="zh-CN" altLang="en-US" sz="2800" dirty="0">
              <a:solidFill>
                <a:srgbClr val="D6000C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886460" y="1028700"/>
            <a:ext cx="7371080" cy="306705"/>
          </a:xfrm>
          <a:prstGeom prst="rect">
            <a:avLst/>
          </a:prstGeom>
          <a:noFill/>
          <a:ln w="28575" cmpd="sng">
            <a:solidFill>
              <a:srgbClr val="8D3728"/>
            </a:solidFill>
            <a:prstDash val="sysDash"/>
          </a:ln>
        </p:spPr>
        <p:txBody>
          <a:bodyPr wrap="square">
            <a:spAutoFit/>
          </a:bodyPr>
          <a:p>
            <a:pPr marR="0" algn="ctr" defTabSz="914400" rtl="0">
              <a:buClrTx/>
              <a:buSzTx/>
              <a:buFontTx/>
              <a:buNone/>
              <a:defRPr/>
            </a:pPr>
            <a:r>
              <a:rPr kumimoji="0" lang="zh-CN" altLang="en-US" sz="14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在</a:t>
            </a:r>
            <a:r>
              <a:rPr kumimoji="0" lang="en-US" altLang="zh-CN" sz="14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2018</a:t>
            </a:r>
            <a:r>
              <a:rPr kumimoji="0" lang="zh-CN" altLang="en-US" sz="14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年底实现了公司存款和贷款</a:t>
            </a:r>
            <a:r>
              <a:rPr kumimoji="0" lang="zh-CN" altLang="en-US" sz="1400" b="1" kern="1200" cap="none" spc="0" normalizeH="0" baseline="0" noProof="0" dirty="0">
                <a:solidFill>
                  <a:srgbClr val="D7000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全面超交行</a:t>
            </a:r>
            <a:r>
              <a:rPr kumimoji="0" lang="zh-CN" altLang="en-US" sz="14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的基础上</a:t>
            </a:r>
            <a:r>
              <a:rPr kumimoji="0" lang="en-US" altLang="zh-CN" sz="14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,</a:t>
            </a:r>
            <a:r>
              <a:rPr kumimoji="0" lang="zh-CN" altLang="en-US" sz="1400" b="1" kern="1200" cap="none" spc="0" normalizeH="0" baseline="0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今年旺季公司贷款</a:t>
            </a:r>
            <a:r>
              <a:rPr kumimoji="0" lang="zh-CN" altLang="en-US" sz="1400" b="1" kern="1200" cap="none" spc="0" normalizeH="0" baseline="0" noProof="0" dirty="0">
                <a:solidFill>
                  <a:srgbClr val="D7000F"/>
                </a:solidFill>
                <a:latin typeface="微软雅黑" pitchFamily="34" charset="-122"/>
                <a:ea typeface="微软雅黑" pitchFamily="34" charset="-122"/>
                <a:cs typeface="+mn-cs"/>
              </a:rPr>
              <a:t>首超建行</a:t>
            </a:r>
            <a:endParaRPr kumimoji="0" lang="zh-CN" altLang="en-US" sz="1400" b="1" kern="1200" cap="none" spc="0" normalizeH="0" baseline="0" noProof="0" dirty="0">
              <a:solidFill>
                <a:srgbClr val="D7000F"/>
              </a:solidFill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735" y="1442720"/>
            <a:ext cx="3860800" cy="2951668"/>
            <a:chOff x="295" y="2433"/>
            <a:chExt cx="8110" cy="6887"/>
          </a:xfrm>
        </p:grpSpPr>
        <p:sp>
          <p:nvSpPr>
            <p:cNvPr id="17" name="文本框 16"/>
            <p:cNvSpPr txBox="1"/>
            <p:nvPr/>
          </p:nvSpPr>
          <p:spPr>
            <a:xfrm>
              <a:off x="295" y="6058"/>
              <a:ext cx="4623" cy="8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 dirty="0">
                  <a:latin typeface="微软雅黑" pitchFamily="34" charset="-122"/>
                  <a:ea typeface="微软雅黑" pitchFamily="34" charset="-122"/>
                  <a:cs typeface="+mn-cs"/>
                </a:rPr>
                <a:t>全部银行</a:t>
              </a:r>
              <a:endParaRPr kumimoji="0" lang="zh-CN" altLang="en-US" sz="900" kern="1200" cap="none" spc="0" normalizeH="0" baseline="0" noProof="0" dirty="0"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 dirty="0">
                  <a:latin typeface="微软雅黑" pitchFamily="34" charset="-122"/>
                  <a:ea typeface="微软雅黑" pitchFamily="34" charset="-122"/>
                  <a:cs typeface="+mn-cs"/>
                </a:rPr>
                <a:t>占比</a:t>
              </a:r>
              <a:endParaRPr kumimoji="0" lang="zh-CN" altLang="en-US" sz="900" kern="1200" cap="none" spc="0" normalizeH="0" baseline="0" noProof="0" dirty="0"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925" y="4848"/>
              <a:ext cx="1365" cy="1170"/>
            </a:xfrm>
            <a:prstGeom prst="rect">
              <a:avLst/>
            </a:prstGeom>
            <a:solidFill>
              <a:srgbClr val="B5554D"/>
            </a:solidFill>
            <a:ln>
              <a:noFill/>
            </a:ln>
          </p:spPr>
          <p:style>
            <a:lnRef idx="2">
              <a:srgbClr val="AD0101">
                <a:shade val="50000"/>
              </a:srgbClr>
            </a:lnRef>
            <a:fillRef idx="1">
              <a:srgbClr val="AD0101"/>
            </a:fillRef>
            <a:effectRef idx="0">
              <a:srgbClr val="AD0101"/>
            </a:effectRef>
            <a:fontRef idx="minor">
              <a:sysClr val="window" lastClr="FFFFFF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25" name="Text Box 7"/>
            <p:cNvSpPr txBox="1"/>
            <p:nvPr/>
          </p:nvSpPr>
          <p:spPr>
            <a:xfrm>
              <a:off x="1375" y="4290"/>
              <a:ext cx="2500" cy="6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2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4.35%</a:t>
              </a:r>
              <a:endParaRPr lang="en-US" altLang="zh-CN" sz="12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843" y="2938"/>
              <a:ext cx="1365" cy="3080"/>
            </a:xfrm>
            <a:prstGeom prst="rect">
              <a:avLst/>
            </a:prstGeom>
            <a:solidFill>
              <a:srgbClr val="DABD7D"/>
            </a:solidFill>
            <a:ln w="12700" cmpd="sng">
              <a:solidFill>
                <a:srgbClr val="DABD7D"/>
              </a:solidFill>
              <a:prstDash val="solid"/>
            </a:ln>
          </p:spPr>
          <p:style>
            <a:lnRef idx="2">
              <a:srgbClr val="AD0101">
                <a:shade val="50000"/>
              </a:srgbClr>
            </a:lnRef>
            <a:fillRef idx="1">
              <a:srgbClr val="AD0101"/>
            </a:fillRef>
            <a:effectRef idx="0">
              <a:srgbClr val="AD0101"/>
            </a:effectRef>
            <a:fontRef idx="minor">
              <a:sysClr val="window" lastClr="FFFFFF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27" name="Text Box 7"/>
            <p:cNvSpPr txBox="1"/>
            <p:nvPr/>
          </p:nvSpPr>
          <p:spPr>
            <a:xfrm>
              <a:off x="4163" y="2433"/>
              <a:ext cx="2975" cy="6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2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22.41%</a:t>
              </a:r>
              <a:endParaRPr lang="en-US" altLang="zh-CN" sz="12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cxnSp>
          <p:nvCxnSpPr>
            <p:cNvPr id="28" name="直接箭头连接符 27"/>
            <p:cNvCxnSpPr/>
            <p:nvPr/>
          </p:nvCxnSpPr>
          <p:spPr>
            <a:xfrm flipH="1" flipV="1">
              <a:off x="3558" y="4880"/>
              <a:ext cx="23" cy="590"/>
            </a:xfrm>
            <a:prstGeom prst="straightConnector1">
              <a:avLst/>
            </a:prstGeom>
            <a:ln w="50800" cmpd="sng">
              <a:solidFill>
                <a:srgbClr val="C00000"/>
              </a:solidFill>
              <a:prstDash val="solid"/>
              <a:headEnd type="none"/>
              <a:tailEnd type="arrow"/>
            </a:ln>
          </p:spPr>
          <p:style>
            <a:lnRef idx="1">
              <a:srgbClr val="AD0101"/>
            </a:lnRef>
            <a:fillRef idx="0">
              <a:srgbClr val="AD0101"/>
            </a:fillRef>
            <a:effectRef idx="0">
              <a:srgbClr val="AD0101"/>
            </a:effectRef>
            <a:fontRef idx="minor">
              <a:sysClr val="windowText" lastClr="000000"/>
            </a:fontRef>
          </p:style>
        </p:cxnSp>
        <p:cxnSp>
          <p:nvCxnSpPr>
            <p:cNvPr id="29" name="直接箭头连接符 28"/>
            <p:cNvCxnSpPr/>
            <p:nvPr/>
          </p:nvCxnSpPr>
          <p:spPr>
            <a:xfrm flipV="1">
              <a:off x="6553" y="2988"/>
              <a:ext cx="3" cy="2200"/>
            </a:xfrm>
            <a:prstGeom prst="straightConnector1">
              <a:avLst/>
            </a:prstGeom>
            <a:ln w="50800" cmpd="sng">
              <a:solidFill>
                <a:srgbClr val="C00000"/>
              </a:solidFill>
              <a:prstDash val="solid"/>
              <a:headEnd type="none"/>
              <a:tailEnd type="arrow"/>
            </a:ln>
          </p:spPr>
          <p:style>
            <a:lnRef idx="1">
              <a:srgbClr val="AD0101"/>
            </a:lnRef>
            <a:fillRef idx="0">
              <a:srgbClr val="AD0101"/>
            </a:fillRef>
            <a:effectRef idx="0">
              <a:srgbClr val="AD0101"/>
            </a:effectRef>
            <a:fontRef idx="minor">
              <a:sysClr val="windowText" lastClr="000000"/>
            </a:fontRef>
          </p:style>
        </p:cxnSp>
        <p:sp>
          <p:nvSpPr>
            <p:cNvPr id="30" name="文本框 29"/>
            <p:cNvSpPr txBox="1"/>
            <p:nvPr/>
          </p:nvSpPr>
          <p:spPr>
            <a:xfrm>
              <a:off x="2888" y="6100"/>
              <a:ext cx="5240" cy="8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>
                  <a:latin typeface="微软雅黑" pitchFamily="34" charset="-122"/>
                  <a:ea typeface="微软雅黑" pitchFamily="34" charset="-122"/>
                  <a:cs typeface="微软雅黑" pitchFamily="34" charset="-122"/>
                </a:rPr>
                <a:t>股份制</a:t>
              </a:r>
              <a:endParaRPr kumimoji="0" lang="zh-CN" altLang="en-US" sz="900" kern="1200" cap="none" spc="0" normalizeH="0" baseline="0" noProof="0">
                <a:latin typeface="微软雅黑" pitchFamily="34" charset="-122"/>
                <a:ea typeface="微软雅黑" pitchFamily="34" charset="-122"/>
                <a:cs typeface="微软雅黑" pitchFamily="34" charset="-122"/>
              </a:endParaRPr>
            </a:p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>
                  <a:latin typeface="微软雅黑" pitchFamily="34" charset="-122"/>
                  <a:ea typeface="微软雅黑" pitchFamily="34" charset="-122"/>
                  <a:cs typeface="微软雅黑" pitchFamily="34" charset="-122"/>
                </a:rPr>
                <a:t>银行占比</a:t>
              </a:r>
              <a:endParaRPr kumimoji="0" lang="zh-CN" altLang="en-US" sz="900" kern="1200" cap="none" spc="0" normalizeH="0" baseline="0" noProof="0">
                <a:latin typeface="微软雅黑" pitchFamily="34" charset="-122"/>
                <a:ea typeface="微软雅黑" pitchFamily="34" charset="-122"/>
                <a:cs typeface="微软雅黑" pitchFamily="34" charset="-122"/>
              </a:endParaRPr>
            </a:p>
          </p:txBody>
        </p:sp>
        <p:sp>
          <p:nvSpPr>
            <p:cNvPr id="31" name="Text Box 7"/>
            <p:cNvSpPr txBox="1"/>
            <p:nvPr/>
          </p:nvSpPr>
          <p:spPr>
            <a:xfrm>
              <a:off x="3375" y="4970"/>
              <a:ext cx="1758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0.29%</a:t>
              </a:r>
              <a:endParaRPr lang="en-US" altLang="zh-CN" sz="10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sp>
          <p:nvSpPr>
            <p:cNvPr id="35" name="Text Box 7"/>
            <p:cNvSpPr txBox="1"/>
            <p:nvPr/>
          </p:nvSpPr>
          <p:spPr>
            <a:xfrm>
              <a:off x="5905" y="3835"/>
              <a:ext cx="2500" cy="5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0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0.69%</a:t>
              </a:r>
              <a:endParaRPr lang="en-US" altLang="zh-CN" sz="10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grpSp>
          <p:nvGrpSpPr>
            <p:cNvPr id="36" name="组合 27"/>
            <p:cNvGrpSpPr/>
            <p:nvPr/>
          </p:nvGrpSpPr>
          <p:grpSpPr>
            <a:xfrm rot="0">
              <a:off x="1768" y="7425"/>
              <a:ext cx="6252" cy="1895"/>
              <a:chOff x="1595289" y="5476123"/>
              <a:chExt cx="4069098" cy="971896"/>
            </a:xfrm>
          </p:grpSpPr>
          <p:sp>
            <p:nvSpPr>
              <p:cNvPr id="37" name="TextBox 53"/>
              <p:cNvSpPr txBox="1"/>
              <p:nvPr/>
            </p:nvSpPr>
            <p:spPr>
              <a:xfrm>
                <a:off x="1595289" y="5676078"/>
                <a:ext cx="4069098" cy="771941"/>
              </a:xfrm>
              <a:prstGeom prst="rect">
                <a:avLst/>
              </a:prstGeom>
              <a:noFill/>
              <a:ln w="9525" cap="flat" cmpd="sng">
                <a:solidFill>
                  <a:srgbClr val="D7000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en-US" altLang="zh-CN" sz="1200" dirty="0">
                  <a:latin typeface="微软雅黑" pitchFamily="34" charset="-122"/>
                  <a:sym typeface="Gill Sans"/>
                </a:endParaRPr>
              </a:p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200" dirty="0">
                    <a:latin typeface="微软雅黑" pitchFamily="34" charset="-122"/>
                    <a:sym typeface="Gill Sans"/>
                  </a:rPr>
                  <a:t>总</a:t>
                </a:r>
                <a:r>
                  <a:rPr lang="zh-CN" altLang="zh-CN" sz="1200" dirty="0">
                    <a:latin typeface="微软雅黑" pitchFamily="34" charset="-122"/>
                    <a:sym typeface="Gill Sans"/>
                  </a:rPr>
                  <a:t>存款列股份制银行</a:t>
                </a:r>
                <a:r>
                  <a:rPr lang="zh-CN" altLang="zh-CN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第二</a:t>
                </a:r>
                <a:endParaRPr lang="zh-CN" altLang="zh-CN" sz="1200" dirty="0">
                  <a:solidFill>
                    <a:srgbClr val="A6A6A6"/>
                  </a:solidFill>
                  <a:latin typeface="微软雅黑" pitchFamily="34" charset="-122"/>
                  <a:sym typeface="Gill Sans"/>
                </a:endParaRPr>
              </a:p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1200" dirty="0">
                    <a:latin typeface="微软雅黑" pitchFamily="34" charset="-122"/>
                    <a:sym typeface="Gill Sans"/>
                  </a:rPr>
                  <a:t>其中：公司存款</a:t>
                </a:r>
                <a:r>
                  <a:rPr lang="zh-CN" altLang="en-US" sz="1200" dirty="0">
                    <a:latin typeface="微软雅黑" pitchFamily="34" charset="-122"/>
                    <a:sym typeface="Gill Sans"/>
                  </a:rPr>
                  <a:t>已</a:t>
                </a:r>
                <a:r>
                  <a:rPr lang="zh-CN" altLang="en-US" sz="1200" b="1" dirty="0">
                    <a:solidFill>
                      <a:srgbClr val="D7000F"/>
                    </a:solidFill>
                    <a:latin typeface="微软雅黑" pitchFamily="34" charset="-122"/>
                    <a:sym typeface="Gill Sans"/>
                  </a:rPr>
                  <a:t>接近工行、建行</a:t>
                </a:r>
                <a:endParaRPr lang="zh-CN" altLang="en-US" sz="1200" b="1" dirty="0">
                  <a:solidFill>
                    <a:srgbClr val="D7000F"/>
                  </a:solidFill>
                  <a:latin typeface="微软雅黑" pitchFamily="34" charset="-122"/>
                  <a:sym typeface="Gill Sans"/>
                </a:endParaRPr>
              </a:p>
            </p:txBody>
          </p:sp>
          <p:sp>
            <p:nvSpPr>
              <p:cNvPr id="38" name="TextBox 52"/>
              <p:cNvSpPr txBox="1"/>
              <p:nvPr/>
            </p:nvSpPr>
            <p:spPr>
              <a:xfrm>
                <a:off x="2681086" y="5476123"/>
                <a:ext cx="1854144" cy="36697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400" b="1" dirty="0">
                    <a:solidFill>
                      <a:srgbClr val="B5554D"/>
                    </a:solidFill>
                    <a:latin typeface="微软雅黑" pitchFamily="34" charset="-122"/>
                  </a:rPr>
                  <a:t>存款市场份额</a:t>
                </a:r>
                <a:endParaRPr lang="zh-CN" altLang="en-US" sz="1400" b="1" dirty="0">
                  <a:solidFill>
                    <a:srgbClr val="B5554D"/>
                  </a:solidFill>
                  <a:latin typeface="微软雅黑" pitchFamily="34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939540" y="1372235"/>
            <a:ext cx="1265555" cy="3659505"/>
            <a:chOff x="8278" y="2533"/>
            <a:chExt cx="2552" cy="7380"/>
          </a:xfrm>
        </p:grpSpPr>
        <p:cxnSp>
          <p:nvCxnSpPr>
            <p:cNvPr id="40" name="直接连接符 39"/>
            <p:cNvCxnSpPr/>
            <p:nvPr/>
          </p:nvCxnSpPr>
          <p:spPr>
            <a:xfrm flipH="1">
              <a:off x="9553" y="3555"/>
              <a:ext cx="25" cy="6358"/>
            </a:xfrm>
            <a:prstGeom prst="line">
              <a:avLst/>
            </a:prstGeom>
            <a:ln>
              <a:solidFill>
                <a:srgbClr val="D7000F"/>
              </a:solidFill>
              <a:prstDash val="dash"/>
            </a:ln>
          </p:spPr>
          <p:style>
            <a:lnRef idx="1">
              <a:srgbClr val="AD0101"/>
            </a:lnRef>
            <a:fillRef idx="0">
              <a:srgbClr val="AD0101"/>
            </a:fillRef>
            <a:effectRef idx="0">
              <a:srgbClr val="AD0101"/>
            </a:effectRef>
            <a:fontRef idx="minor">
              <a:sysClr val="windowText" lastClr="000000"/>
            </a:fontRef>
          </p:style>
        </p:cxnSp>
        <p:pic>
          <p:nvPicPr>
            <p:cNvPr id="41" name="图片 26" descr="t01918c45f048d28a5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8963" y="2533"/>
              <a:ext cx="1292" cy="15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2" name="文本框 33"/>
            <p:cNvSpPr txBox="1"/>
            <p:nvPr/>
          </p:nvSpPr>
          <p:spPr>
            <a:xfrm>
              <a:off x="8278" y="4258"/>
              <a:ext cx="2552" cy="619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D7000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400" dirty="0"/>
                <a:t>2019</a:t>
              </a:r>
              <a:r>
                <a:rPr lang="zh-CN" altLang="en-US" sz="1400" dirty="0"/>
                <a:t>年</a:t>
              </a:r>
              <a:r>
                <a:rPr lang="en-US" altLang="zh-CN" sz="1400" dirty="0"/>
                <a:t>5</a:t>
              </a:r>
              <a:r>
                <a:rPr lang="zh-CN" altLang="en-US" sz="1400" dirty="0"/>
                <a:t>月末</a:t>
              </a:r>
              <a:endParaRPr lang="zh-CN" altLang="en-US" sz="1400" dirty="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03873" y="1422400"/>
            <a:ext cx="3540125" cy="3027207"/>
            <a:chOff x="10364" y="2435"/>
            <a:chExt cx="8524" cy="7287"/>
          </a:xfrm>
        </p:grpSpPr>
        <p:sp>
          <p:nvSpPr>
            <p:cNvPr id="44" name="矩形 43"/>
            <p:cNvSpPr/>
            <p:nvPr/>
          </p:nvSpPr>
          <p:spPr>
            <a:xfrm>
              <a:off x="11623" y="2478"/>
              <a:ext cx="5693" cy="50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rgbClr val="AD0101">
                <a:shade val="50000"/>
              </a:srgbClr>
            </a:lnRef>
            <a:fillRef idx="1">
              <a:srgbClr val="AD0101"/>
            </a:fillRef>
            <a:effectRef idx="0">
              <a:srgbClr val="AD0101"/>
            </a:effectRef>
            <a:fontRef idx="minor">
              <a:sysClr val="window" lastClr="FFFFFF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2163" y="4750"/>
              <a:ext cx="1368" cy="1370"/>
            </a:xfrm>
            <a:prstGeom prst="rect">
              <a:avLst/>
            </a:prstGeom>
            <a:solidFill>
              <a:srgbClr val="B5554D"/>
            </a:solidFill>
            <a:ln>
              <a:noFill/>
            </a:ln>
          </p:spPr>
          <p:style>
            <a:lnRef idx="2">
              <a:srgbClr val="AD0101">
                <a:shade val="50000"/>
              </a:srgbClr>
            </a:lnRef>
            <a:fillRef idx="1">
              <a:srgbClr val="AD0101"/>
            </a:fillRef>
            <a:effectRef idx="0">
              <a:srgbClr val="AD0101"/>
            </a:effectRef>
            <a:fontRef idx="minor">
              <a:sysClr val="window" lastClr="FFFFFF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46" name="Text Box 7"/>
            <p:cNvSpPr txBox="1"/>
            <p:nvPr/>
          </p:nvSpPr>
          <p:spPr>
            <a:xfrm>
              <a:off x="11600" y="4220"/>
              <a:ext cx="2503" cy="6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2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5.81%</a:t>
              </a:r>
              <a:endParaRPr lang="en-US" altLang="zh-CN" sz="12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5190" y="2950"/>
              <a:ext cx="1368" cy="3170"/>
            </a:xfrm>
            <a:prstGeom prst="rect">
              <a:avLst/>
            </a:prstGeom>
            <a:solidFill>
              <a:srgbClr val="DABD7D"/>
            </a:solidFill>
            <a:ln>
              <a:noFill/>
            </a:ln>
          </p:spPr>
          <p:style>
            <a:lnRef idx="2">
              <a:srgbClr val="AD0101">
                <a:shade val="50000"/>
              </a:srgbClr>
            </a:lnRef>
            <a:fillRef idx="1">
              <a:srgbClr val="AD0101"/>
            </a:fillRef>
            <a:effectRef idx="0">
              <a:srgbClr val="AD0101"/>
            </a:effectRef>
            <a:fontRef idx="minor">
              <a:sysClr val="window" lastClr="FFFFFF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48" name="Text Box 7"/>
            <p:cNvSpPr txBox="1"/>
            <p:nvPr/>
          </p:nvSpPr>
          <p:spPr>
            <a:xfrm>
              <a:off x="14388" y="2435"/>
              <a:ext cx="2972" cy="6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12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26.83%</a:t>
              </a:r>
              <a:endParaRPr lang="en-US" altLang="zh-CN" sz="12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cxnSp>
          <p:nvCxnSpPr>
            <p:cNvPr id="49" name="直接箭头连接符 48"/>
            <p:cNvCxnSpPr/>
            <p:nvPr/>
          </p:nvCxnSpPr>
          <p:spPr>
            <a:xfrm flipV="1">
              <a:off x="16923" y="2985"/>
              <a:ext cx="3" cy="2203"/>
            </a:xfrm>
            <a:prstGeom prst="straightConnector1">
              <a:avLst/>
            </a:prstGeom>
            <a:ln w="50800" cmpd="sng">
              <a:solidFill>
                <a:srgbClr val="C00000"/>
              </a:solidFill>
              <a:prstDash val="solid"/>
              <a:headEnd type="none"/>
              <a:tailEnd type="arrow"/>
            </a:ln>
          </p:spPr>
          <p:style>
            <a:lnRef idx="1">
              <a:srgbClr val="AD0101"/>
            </a:lnRef>
            <a:fillRef idx="0">
              <a:srgbClr val="AD0101"/>
            </a:fillRef>
            <a:effectRef idx="0">
              <a:srgbClr val="AD0101"/>
            </a:effectRef>
            <a:fontRef idx="minor">
              <a:sysClr val="windowText" lastClr="000000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10535" y="6203"/>
              <a:ext cx="4623" cy="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 dirty="0">
                  <a:latin typeface="微软雅黑" pitchFamily="34" charset="-122"/>
                  <a:ea typeface="微软雅黑" pitchFamily="34" charset="-122"/>
                  <a:cs typeface="+mn-cs"/>
                </a:rPr>
                <a:t>全部银行</a:t>
              </a:r>
              <a:endParaRPr kumimoji="0" lang="zh-CN" altLang="en-US" sz="900" kern="1200" cap="none" spc="0" normalizeH="0" baseline="0" noProof="0" dirty="0"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 dirty="0">
                  <a:latin typeface="微软雅黑" pitchFamily="34" charset="-122"/>
                  <a:ea typeface="微软雅黑" pitchFamily="34" charset="-122"/>
                  <a:cs typeface="+mn-cs"/>
                </a:rPr>
                <a:t>占比</a:t>
              </a:r>
              <a:endParaRPr kumimoji="0" lang="zh-CN" altLang="en-US" sz="900" kern="1200" cap="none" spc="0" normalizeH="0" baseline="0" noProof="0" dirty="0"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3253" y="6203"/>
              <a:ext cx="5243" cy="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 dirty="0">
                  <a:latin typeface="微软雅黑" pitchFamily="34" charset="-122"/>
                  <a:ea typeface="微软雅黑" pitchFamily="34" charset="-122"/>
                  <a:cs typeface="微软雅黑" pitchFamily="34" charset="-122"/>
                </a:rPr>
                <a:t>股份制</a:t>
              </a:r>
              <a:endParaRPr kumimoji="0" lang="zh-CN" altLang="en-US" sz="900" kern="1200" cap="none" spc="0" normalizeH="0" baseline="0" noProof="0" dirty="0">
                <a:latin typeface="微软雅黑" pitchFamily="34" charset="-122"/>
                <a:ea typeface="微软雅黑" pitchFamily="34" charset="-122"/>
                <a:cs typeface="微软雅黑" pitchFamily="34" charset="-122"/>
              </a:endParaRPr>
            </a:p>
            <a:p>
              <a:pPr marR="0" algn="ctr" defTabSz="914400" rtl="0">
                <a:buClrTx/>
                <a:buSzTx/>
                <a:buFontTx/>
                <a:buNone/>
                <a:defRPr/>
              </a:pPr>
              <a:r>
                <a:rPr kumimoji="0" lang="zh-CN" altLang="en-US" sz="900" kern="1200" cap="none" spc="0" normalizeH="0" baseline="0" noProof="0" dirty="0">
                  <a:latin typeface="微软雅黑" pitchFamily="34" charset="-122"/>
                  <a:ea typeface="微软雅黑" pitchFamily="34" charset="-122"/>
                  <a:cs typeface="微软雅黑" pitchFamily="34" charset="-122"/>
                </a:rPr>
                <a:t>银行占比</a:t>
              </a:r>
              <a:endParaRPr kumimoji="0" lang="zh-CN" altLang="en-US" sz="900" kern="1200" cap="none" spc="0" normalizeH="0" baseline="0" noProof="0" dirty="0">
                <a:latin typeface="微软雅黑" pitchFamily="34" charset="-122"/>
                <a:ea typeface="微软雅黑" pitchFamily="34" charset="-122"/>
                <a:cs typeface="微软雅黑" pitchFamily="34" charset="-122"/>
              </a:endParaRPr>
            </a:p>
          </p:txBody>
        </p:sp>
        <p:cxnSp>
          <p:nvCxnSpPr>
            <p:cNvPr id="52" name="直接箭头连接符 51"/>
            <p:cNvCxnSpPr/>
            <p:nvPr/>
          </p:nvCxnSpPr>
          <p:spPr>
            <a:xfrm flipH="1" flipV="1">
              <a:off x="13800" y="4803"/>
              <a:ext cx="23" cy="590"/>
            </a:xfrm>
            <a:prstGeom prst="straightConnector1">
              <a:avLst/>
            </a:prstGeom>
            <a:ln w="50800" cmpd="sng">
              <a:solidFill>
                <a:srgbClr val="C00000"/>
              </a:solidFill>
              <a:prstDash val="solid"/>
              <a:headEnd type="none"/>
              <a:tailEnd type="arrow"/>
            </a:ln>
          </p:spPr>
          <p:style>
            <a:lnRef idx="1">
              <a:srgbClr val="AD0101"/>
            </a:lnRef>
            <a:fillRef idx="0">
              <a:srgbClr val="AD0101"/>
            </a:fillRef>
            <a:effectRef idx="0">
              <a:srgbClr val="AD0101"/>
            </a:effectRef>
            <a:fontRef idx="minor">
              <a:sysClr val="windowText" lastClr="000000"/>
            </a:fontRef>
          </p:style>
        </p:cxnSp>
        <p:sp>
          <p:nvSpPr>
            <p:cNvPr id="53" name="Text Box 7"/>
            <p:cNvSpPr txBox="1"/>
            <p:nvPr/>
          </p:nvSpPr>
          <p:spPr>
            <a:xfrm>
              <a:off x="13753" y="4845"/>
              <a:ext cx="1527" cy="5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9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0.32%</a:t>
              </a:r>
              <a:endParaRPr lang="en-US" altLang="zh-CN" sz="9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  <p:grpSp>
          <p:nvGrpSpPr>
            <p:cNvPr id="54" name="组合 30"/>
            <p:cNvGrpSpPr/>
            <p:nvPr/>
          </p:nvGrpSpPr>
          <p:grpSpPr>
            <a:xfrm rot="0">
              <a:off x="10364" y="7423"/>
              <a:ext cx="8524" cy="2299"/>
              <a:chOff x="6557082" y="4820541"/>
              <a:chExt cx="5749298" cy="1458783"/>
            </a:xfrm>
          </p:grpSpPr>
          <p:sp>
            <p:nvSpPr>
              <p:cNvPr id="55" name="TextBox 53"/>
              <p:cNvSpPr txBox="1"/>
              <p:nvPr/>
            </p:nvSpPr>
            <p:spPr>
              <a:xfrm>
                <a:off x="6557082" y="5011618"/>
                <a:ext cx="5749298" cy="1267706"/>
              </a:xfrm>
              <a:prstGeom prst="rect">
                <a:avLst/>
              </a:prstGeom>
              <a:noFill/>
              <a:ln w="9525" cap="flat" cmpd="sng">
                <a:solidFill>
                  <a:srgbClr val="D7000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square"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endParaRPr lang="en-US" altLang="zh-CN" sz="1200" dirty="0">
                  <a:latin typeface="微软雅黑" pitchFamily="34" charset="-122"/>
                  <a:sym typeface="Gill Sans"/>
                </a:endParaRPr>
              </a:p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200" dirty="0">
                    <a:latin typeface="微软雅黑" pitchFamily="34" charset="-122"/>
                    <a:sym typeface="Gill Sans"/>
                  </a:rPr>
                  <a:t>总贷款列</a:t>
                </a:r>
                <a:r>
                  <a:rPr lang="zh-CN" altLang="zh-CN" sz="1200" dirty="0">
                    <a:latin typeface="微软雅黑" pitchFamily="34" charset="-122"/>
                    <a:sym typeface="Gill Sans"/>
                  </a:rPr>
                  <a:t>股份制银行</a:t>
                </a:r>
                <a:r>
                  <a:rPr lang="zh-CN" altLang="zh-CN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第一</a:t>
                </a:r>
                <a:endParaRPr lang="zh-CN" altLang="zh-CN" sz="1200" b="1" dirty="0">
                  <a:solidFill>
                    <a:srgbClr val="C00000"/>
                  </a:solidFill>
                  <a:latin typeface="微软雅黑" pitchFamily="34" charset="-122"/>
                  <a:sym typeface="Gill Sans"/>
                </a:endParaRPr>
              </a:p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zh-CN" sz="1200" dirty="0">
                    <a:latin typeface="微软雅黑" pitchFamily="34" charset="-122"/>
                    <a:sym typeface="Gill Sans"/>
                  </a:rPr>
                  <a:t>其中：公司贷款总量</a:t>
                </a:r>
                <a:r>
                  <a:rPr lang="zh-CN" altLang="zh-CN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超交行</a:t>
                </a:r>
                <a:r>
                  <a:rPr lang="en-US" altLang="zh-CN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6</a:t>
                </a:r>
                <a:r>
                  <a:rPr lang="zh-CN" altLang="zh-CN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0亿</a:t>
                </a:r>
                <a:endParaRPr lang="en-US" altLang="zh-CN" sz="1200" b="1" dirty="0">
                  <a:solidFill>
                    <a:srgbClr val="C00000"/>
                  </a:solidFill>
                  <a:latin typeface="微软雅黑" pitchFamily="34" charset="-122"/>
                  <a:sym typeface="Gill Sans"/>
                </a:endParaRPr>
              </a:p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超建行</a:t>
                </a:r>
                <a:r>
                  <a:rPr lang="en-US" altLang="zh-CN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11</a:t>
                </a:r>
                <a:r>
                  <a:rPr lang="zh-CN" altLang="en-US" sz="1200" b="1" dirty="0">
                    <a:solidFill>
                      <a:srgbClr val="C00000"/>
                    </a:solidFill>
                    <a:latin typeface="微软雅黑" pitchFamily="34" charset="-122"/>
                    <a:sym typeface="Gill Sans"/>
                  </a:rPr>
                  <a:t>亿</a:t>
                </a:r>
                <a:endParaRPr lang="zh-CN" altLang="en-US" sz="1200" b="1" dirty="0">
                  <a:solidFill>
                    <a:srgbClr val="C00000"/>
                  </a:solidFill>
                  <a:latin typeface="微软雅黑" pitchFamily="34" charset="-122"/>
                  <a:sym typeface="Gill Sans"/>
                </a:endParaRPr>
              </a:p>
            </p:txBody>
          </p:sp>
          <p:sp>
            <p:nvSpPr>
              <p:cNvPr id="56" name="TextBox 52"/>
              <p:cNvSpPr txBox="1"/>
              <p:nvPr/>
            </p:nvSpPr>
            <p:spPr>
              <a:xfrm>
                <a:off x="8437077" y="4820541"/>
                <a:ext cx="2434815" cy="46847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228600" indent="-228600" algn="l" rtl="0" eaLnBrk="0" fontAlgn="base" hangingPunct="0">
                  <a:lnSpc>
                    <a:spcPct val="90000"/>
                  </a:lnSpc>
                  <a:spcBef>
                    <a:spcPts val="1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>
                  <a:lnSpc>
                    <a:spcPct val="100000"/>
                  </a:lnSpc>
                  <a:spcBef>
                    <a:spcPct val="0"/>
                  </a:spcBef>
                  <a:buNone/>
                </a:pPr>
                <a:r>
                  <a:rPr lang="zh-CN" altLang="en-US" sz="1400" b="1" dirty="0">
                    <a:solidFill>
                      <a:srgbClr val="B5554D"/>
                    </a:solidFill>
                    <a:latin typeface="微软雅黑" pitchFamily="34" charset="-122"/>
                  </a:rPr>
                  <a:t>贷款市场份额</a:t>
                </a:r>
                <a:endParaRPr lang="zh-CN" altLang="en-US" sz="1400" b="1" dirty="0">
                  <a:solidFill>
                    <a:srgbClr val="B5554D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57" name="Text Box 7"/>
            <p:cNvSpPr txBox="1"/>
            <p:nvPr/>
          </p:nvSpPr>
          <p:spPr>
            <a:xfrm>
              <a:off x="16760" y="3835"/>
              <a:ext cx="1528" cy="5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en-US" altLang="zh-CN" sz="900" dirty="0">
                  <a:solidFill>
                    <a:srgbClr val="B5554D"/>
                  </a:solidFill>
                  <a:latin typeface="微软雅黑" pitchFamily="34" charset="-122"/>
                  <a:sym typeface="方正兰亭黑_GBK"/>
                </a:rPr>
                <a:t>0.52%</a:t>
              </a:r>
              <a:endParaRPr lang="en-US" altLang="zh-CN" sz="900" dirty="0">
                <a:solidFill>
                  <a:srgbClr val="B5554D"/>
                </a:solidFill>
                <a:latin typeface="微软雅黑" pitchFamily="34" charset="-122"/>
                <a:sym typeface="方正兰亭黑_GBK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250"/>
          <p:cNvSpPr/>
          <p:nvPr/>
        </p:nvSpPr>
        <p:spPr>
          <a:xfrm rot="16200000">
            <a:off x="3696096" y="-1064235"/>
            <a:ext cx="1449821" cy="3890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523" y="10800"/>
                </a:lnTo>
                <a:lnTo>
                  <a:pt x="0" y="21600"/>
                </a:lnTo>
                <a:lnTo>
                  <a:pt x="8079" y="21600"/>
                </a:lnTo>
                <a:lnTo>
                  <a:pt x="21600" y="10800"/>
                </a:lnTo>
                <a:lnTo>
                  <a:pt x="807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noAutofit/>
          </a:bodyPr>
          <a:lstStyle/>
          <a:p>
            <a:endParaRPr sz="2135"/>
          </a:p>
        </p:txBody>
      </p:sp>
      <p:sp>
        <p:nvSpPr>
          <p:cNvPr id="3" name="Shape 46253"/>
          <p:cNvSpPr/>
          <p:nvPr/>
        </p:nvSpPr>
        <p:spPr>
          <a:xfrm rot="16200000">
            <a:off x="3505904" y="3097184"/>
            <a:ext cx="2045179" cy="17963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>
            <a:lvl1pPr algn="l">
              <a:lnSpc>
                <a:spcPct val="100000"/>
              </a:lnSpc>
              <a:defRPr sz="25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defTabSz="913765"/>
            <a:r>
              <a:rPr lang="zh-CN" altLang="en-US" sz="1400" b="1" dirty="0">
                <a:solidFill>
                  <a:schemeClr val="bg1"/>
                </a:solidFill>
                <a:latin typeface="Lato Regular"/>
                <a:ea typeface="微软雅黑" pitchFamily="34" charset="-122"/>
                <a:cs typeface="Lato Regular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latin typeface="Lato Regular"/>
              <a:ea typeface="微软雅黑" pitchFamily="34" charset="-122"/>
              <a:cs typeface="Lato Regular"/>
            </a:endParaRPr>
          </a:p>
        </p:txBody>
      </p:sp>
      <p:sp>
        <p:nvSpPr>
          <p:cNvPr id="4" name="Shape 46258"/>
          <p:cNvSpPr>
            <a:spLocks noChangeAspect="1"/>
          </p:cNvSpPr>
          <p:nvPr/>
        </p:nvSpPr>
        <p:spPr>
          <a:xfrm rot="16200000">
            <a:off x="4209107" y="2503063"/>
            <a:ext cx="3241632" cy="10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19049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numCol="1" anchor="t">
            <a:noAutofit/>
          </a:bodyPr>
          <a:lstStyle/>
          <a:p/>
        </p:txBody>
      </p:sp>
      <p:sp>
        <p:nvSpPr>
          <p:cNvPr id="5" name="Shape 46265"/>
          <p:cNvSpPr>
            <a:spLocks noChangeAspect="1"/>
          </p:cNvSpPr>
          <p:nvPr/>
        </p:nvSpPr>
        <p:spPr>
          <a:xfrm rot="16200000">
            <a:off x="2527984" y="2247905"/>
            <a:ext cx="3800617" cy="1023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0560" y="21600"/>
                </a:lnTo>
                <a:lnTo>
                  <a:pt x="21600" y="10800"/>
                </a:lnTo>
                <a:lnTo>
                  <a:pt x="2056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numCol="1" anchor="t">
            <a:noAutofit/>
          </a:bodyPr>
          <a:lstStyle/>
          <a:p>
            <a:endParaRPr sz="2135" dirty="0"/>
          </a:p>
        </p:txBody>
      </p:sp>
      <p:sp>
        <p:nvSpPr>
          <p:cNvPr id="6" name="Shape 46279"/>
          <p:cNvSpPr>
            <a:spLocks noChangeAspect="1"/>
          </p:cNvSpPr>
          <p:nvPr/>
        </p:nvSpPr>
        <p:spPr>
          <a:xfrm rot="16200000">
            <a:off x="1360276" y="2535109"/>
            <a:ext cx="3241632" cy="10081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049" y="0"/>
                </a:lnTo>
                <a:lnTo>
                  <a:pt x="0" y="0"/>
                </a:lnTo>
                <a:close/>
              </a:path>
            </a:pathLst>
          </a:custGeom>
          <a:solidFill>
            <a:srgbClr val="EA551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noAutofit/>
          </a:bodyPr>
          <a:lstStyle/>
          <a:p>
            <a:endParaRPr sz="2135"/>
          </a:p>
        </p:txBody>
      </p:sp>
      <p:sp>
        <p:nvSpPr>
          <p:cNvPr id="7" name="文本框 7"/>
          <p:cNvSpPr txBox="1"/>
          <p:nvPr/>
        </p:nvSpPr>
        <p:spPr>
          <a:xfrm>
            <a:off x="2476621" y="1958591"/>
            <a:ext cx="1009160" cy="1910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一级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4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二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4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4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4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五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400"/>
              </a:lnSpc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六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4907103" y="1744525"/>
            <a:ext cx="184252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资深专家</a:t>
            </a:r>
            <a:endParaRPr lang="en-US" altLang="zh-CN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专家一级</a:t>
            </a:r>
            <a:endParaRPr lang="en-US" altLang="zh-CN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专家二级</a:t>
            </a:r>
            <a:endParaRPr lang="en-US" altLang="zh-CN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专家三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资深级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高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中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初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助理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级</a:t>
            </a:r>
            <a:endParaRPr lang="zh-CN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80200" y="1173634"/>
            <a:ext cx="1512168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zh-CN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···</a:t>
            </a:r>
            <a:endParaRPr lang="en-US" altLang="zh-CN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</a:pP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总经理</a:t>
            </a:r>
            <a:endParaRPr lang="en-US" altLang="zh-CN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  <a:spcAft>
                <a:spcPts val="1000"/>
              </a:spcAft>
            </a:pPr>
            <a:r>
              <a:rPr lang="en-US" altLang="zh-CN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支行行长</a:t>
            </a:r>
            <a:endParaRPr lang="en-US" altLang="zh-CN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</a:pPr>
            <a:r>
              <a:rPr lang="zh-CN" altLang="en-US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副总</a:t>
            </a: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经理</a:t>
            </a:r>
            <a:endParaRPr lang="en-US" altLang="zh-CN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  <a:spcAft>
                <a:spcPts val="1000"/>
              </a:spcAft>
            </a:pPr>
            <a:r>
              <a:rPr lang="en-US" altLang="zh-CN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支行副行长</a:t>
            </a:r>
            <a:endParaRPr lang="en-US" altLang="zh-CN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</a:pPr>
            <a:r>
              <a:rPr lang="zh-CN" altLang="en-US" sz="13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总经理</a:t>
            </a: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助理</a:t>
            </a:r>
            <a:r>
              <a:rPr lang="en-US" altLang="zh-CN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endParaRPr lang="en-US" altLang="zh-CN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  <a:spcAft>
                <a:spcPts val="1000"/>
              </a:spcAft>
            </a:pP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支行行长助理</a:t>
            </a:r>
            <a:endParaRPr lang="en-US" altLang="zh-CN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  <a:spcAft>
                <a:spcPts val="1000"/>
              </a:spcAft>
            </a:pP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经理</a:t>
            </a:r>
            <a:endParaRPr lang="en-US" altLang="zh-CN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1800"/>
              </a:lnSpc>
            </a:pPr>
            <a:r>
              <a:rPr lang="zh-CN" altLang="en-US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副经理</a:t>
            </a:r>
            <a:endParaRPr lang="zh-CN" altLang="en-US" sz="13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95736" y="3979117"/>
            <a:ext cx="4601778" cy="5078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运营支持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序列     管理序列     专业技术序列</a:t>
            </a:r>
            <a:endParaRPr lang="en-US" altLang="zh-CN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987574"/>
            <a:ext cx="615553" cy="34993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多元化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cs typeface="Arial" charset="0"/>
              </a:rPr>
              <a:t>职业发展通道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pic>
        <p:nvPicPr>
          <p:cNvPr id="12" name="图片 11"/>
          <p:cNvPicPr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7236296" y="1458112"/>
            <a:ext cx="1607058" cy="2049742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3107" y="1003598"/>
            <a:ext cx="615553" cy="34993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全方位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cs typeface="Arial" charset="0"/>
              </a:rPr>
              <a:t>人才培养体系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6" name="任意多边形"/>
          <p:cNvSpPr/>
          <p:nvPr/>
        </p:nvSpPr>
        <p:spPr>
          <a:xfrm rot="4141891">
            <a:off x="4658481" y="-976973"/>
            <a:ext cx="551313" cy="7036386"/>
          </a:xfrm>
          <a:custGeom>
            <a:avLst/>
            <a:gdLst>
              <a:gd name="connsiteX0" fmla="*/ 490660 w 1227369"/>
              <a:gd name="connsiteY0" fmla="*/ 0 h 13042992"/>
              <a:gd name="connsiteX1" fmla="*/ 813454 w 1227369"/>
              <a:gd name="connsiteY1" fmla="*/ 123705 h 13042992"/>
              <a:gd name="connsiteX2" fmla="*/ 1227369 w 1227369"/>
              <a:gd name="connsiteY2" fmla="*/ 10984810 h 13042992"/>
              <a:gd name="connsiteX3" fmla="*/ 438607 w 1227369"/>
              <a:gd name="connsiteY3" fmla="*/ 13042992 h 13042992"/>
              <a:gd name="connsiteX4" fmla="*/ 0 w 1227369"/>
              <a:gd name="connsiteY4" fmla="*/ 12874903 h 13042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7369" h="13042992">
                <a:moveTo>
                  <a:pt x="490660" y="0"/>
                </a:moveTo>
                <a:lnTo>
                  <a:pt x="813454" y="123705"/>
                </a:lnTo>
                <a:lnTo>
                  <a:pt x="1227369" y="10984810"/>
                </a:lnTo>
                <a:lnTo>
                  <a:pt x="438607" y="13042992"/>
                </a:lnTo>
                <a:lnTo>
                  <a:pt x="0" y="1287490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latin typeface="+mn-ea"/>
            </a:endParaRPr>
          </a:p>
        </p:txBody>
      </p:sp>
      <p:sp>
        <p:nvSpPr>
          <p:cNvPr id="107" name="文本"/>
          <p:cNvSpPr/>
          <p:nvPr/>
        </p:nvSpPr>
        <p:spPr>
          <a:xfrm>
            <a:off x="2134251" y="2413877"/>
            <a:ext cx="1107996" cy="461665"/>
          </a:xfrm>
          <a:prstGeom prst="rect">
            <a:avLst/>
          </a:prstGeom>
        </p:spPr>
        <p:txBody>
          <a:bodyPr wrap="none" anchor="ctr" anchorCtr="1">
            <a:spAutoFit/>
          </a:bodyPr>
          <a:lstStyle/>
          <a:p>
            <a:pPr algn="r"/>
            <a:r>
              <a:rPr lang="zh-CN" altLang="en-US" sz="2400" b="1" dirty="0" smtClean="0">
                <a:ln w="0"/>
                <a:latin typeface="微软雅黑" pitchFamily="34" charset="-122"/>
                <a:ea typeface="微软雅黑" pitchFamily="34" charset="-122"/>
              </a:rPr>
              <a:t>新行员</a:t>
            </a:r>
            <a:endParaRPr lang="zh-CN" altLang="en-US" sz="2400" b="1" dirty="0">
              <a:ln w="0"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图标"/>
          <p:cNvSpPr>
            <a:spLocks noEditPoints="1"/>
          </p:cNvSpPr>
          <p:nvPr/>
        </p:nvSpPr>
        <p:spPr bwMode="auto">
          <a:xfrm>
            <a:off x="3178379" y="2394198"/>
            <a:ext cx="385509" cy="512122"/>
          </a:xfrm>
          <a:custGeom>
            <a:avLst/>
            <a:gdLst>
              <a:gd name="T0" fmla="*/ 2147483646 w 23"/>
              <a:gd name="T1" fmla="*/ 2147483646 h 32"/>
              <a:gd name="T2" fmla="*/ 2147483646 w 23"/>
              <a:gd name="T3" fmla="*/ 2147483646 h 32"/>
              <a:gd name="T4" fmla="*/ 2147483646 w 23"/>
              <a:gd name="T5" fmla="*/ 2147483646 h 32"/>
              <a:gd name="T6" fmla="*/ 2147483646 w 23"/>
              <a:gd name="T7" fmla="*/ 2147483646 h 32"/>
              <a:gd name="T8" fmla="*/ 2147483646 w 23"/>
              <a:gd name="T9" fmla="*/ 2147483646 h 32"/>
              <a:gd name="T10" fmla="*/ 2147483646 w 23"/>
              <a:gd name="T11" fmla="*/ 0 h 32"/>
              <a:gd name="T12" fmla="*/ 0 w 23"/>
              <a:gd name="T13" fmla="*/ 2147483646 h 32"/>
              <a:gd name="T14" fmla="*/ 2147483646 w 23"/>
              <a:gd name="T15" fmla="*/ 2147483646 h 32"/>
              <a:gd name="T16" fmla="*/ 2147483646 w 23"/>
              <a:gd name="T17" fmla="*/ 2147483646 h 32"/>
              <a:gd name="T18" fmla="*/ 2147483646 w 23"/>
              <a:gd name="T19" fmla="*/ 0 h 32"/>
              <a:gd name="T20" fmla="*/ 2147483646 w 23"/>
              <a:gd name="T21" fmla="*/ 2147483646 h 32"/>
              <a:gd name="T22" fmla="*/ 2147483646 w 23"/>
              <a:gd name="T23" fmla="*/ 2147483646 h 32"/>
              <a:gd name="T24" fmla="*/ 2147483646 w 23"/>
              <a:gd name="T25" fmla="*/ 2147483646 h 32"/>
              <a:gd name="T26" fmla="*/ 2147483646 w 23"/>
              <a:gd name="T27" fmla="*/ 2147483646 h 32"/>
              <a:gd name="T28" fmla="*/ 2147483646 w 23"/>
              <a:gd name="T29" fmla="*/ 2147483646 h 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32"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20"/>
                  <a:pt x="12" y="32"/>
                  <a:pt x="12" y="32"/>
                </a:cubicBezTo>
                <a:cubicBezTo>
                  <a:pt x="12" y="32"/>
                  <a:pt x="23" y="20"/>
                  <a:pt x="23" y="12"/>
                </a:cubicBezTo>
                <a:cubicBezTo>
                  <a:pt x="23" y="5"/>
                  <a:pt x="18" y="0"/>
                  <a:pt x="12" y="0"/>
                </a:cubicBezTo>
                <a:close/>
                <a:moveTo>
                  <a:pt x="12" y="19"/>
                </a:moveTo>
                <a:cubicBezTo>
                  <a:pt x="8" y="19"/>
                  <a:pt x="5" y="16"/>
                  <a:pt x="5" y="12"/>
                </a:cubicBezTo>
                <a:cubicBezTo>
                  <a:pt x="5" y="8"/>
                  <a:pt x="8" y="5"/>
                  <a:pt x="12" y="5"/>
                </a:cubicBezTo>
                <a:cubicBezTo>
                  <a:pt x="15" y="5"/>
                  <a:pt x="19" y="8"/>
                  <a:pt x="19" y="12"/>
                </a:cubicBezTo>
                <a:cubicBezTo>
                  <a:pt x="19" y="16"/>
                  <a:pt x="15" y="19"/>
                  <a:pt x="12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9" name="文本"/>
          <p:cNvSpPr/>
          <p:nvPr/>
        </p:nvSpPr>
        <p:spPr>
          <a:xfrm>
            <a:off x="2134251" y="1995686"/>
            <a:ext cx="1118781" cy="4181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起航计划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0" name="图标"/>
          <p:cNvSpPr>
            <a:spLocks noEditPoints="1"/>
          </p:cNvSpPr>
          <p:nvPr/>
        </p:nvSpPr>
        <p:spPr bwMode="auto">
          <a:xfrm>
            <a:off x="4567521" y="2887731"/>
            <a:ext cx="385509" cy="512122"/>
          </a:xfrm>
          <a:custGeom>
            <a:avLst/>
            <a:gdLst>
              <a:gd name="T0" fmla="*/ 2147483646 w 23"/>
              <a:gd name="T1" fmla="*/ 2147483646 h 32"/>
              <a:gd name="T2" fmla="*/ 2147483646 w 23"/>
              <a:gd name="T3" fmla="*/ 2147483646 h 32"/>
              <a:gd name="T4" fmla="*/ 2147483646 w 23"/>
              <a:gd name="T5" fmla="*/ 2147483646 h 32"/>
              <a:gd name="T6" fmla="*/ 2147483646 w 23"/>
              <a:gd name="T7" fmla="*/ 2147483646 h 32"/>
              <a:gd name="T8" fmla="*/ 2147483646 w 23"/>
              <a:gd name="T9" fmla="*/ 2147483646 h 32"/>
              <a:gd name="T10" fmla="*/ 2147483646 w 23"/>
              <a:gd name="T11" fmla="*/ 0 h 32"/>
              <a:gd name="T12" fmla="*/ 0 w 23"/>
              <a:gd name="T13" fmla="*/ 2147483646 h 32"/>
              <a:gd name="T14" fmla="*/ 2147483646 w 23"/>
              <a:gd name="T15" fmla="*/ 2147483646 h 32"/>
              <a:gd name="T16" fmla="*/ 2147483646 w 23"/>
              <a:gd name="T17" fmla="*/ 2147483646 h 32"/>
              <a:gd name="T18" fmla="*/ 2147483646 w 23"/>
              <a:gd name="T19" fmla="*/ 0 h 32"/>
              <a:gd name="T20" fmla="*/ 2147483646 w 23"/>
              <a:gd name="T21" fmla="*/ 2147483646 h 32"/>
              <a:gd name="T22" fmla="*/ 2147483646 w 23"/>
              <a:gd name="T23" fmla="*/ 2147483646 h 32"/>
              <a:gd name="T24" fmla="*/ 2147483646 w 23"/>
              <a:gd name="T25" fmla="*/ 2147483646 h 32"/>
              <a:gd name="T26" fmla="*/ 2147483646 w 23"/>
              <a:gd name="T27" fmla="*/ 2147483646 h 32"/>
              <a:gd name="T28" fmla="*/ 2147483646 w 23"/>
              <a:gd name="T29" fmla="*/ 2147483646 h 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32"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20"/>
                  <a:pt x="12" y="32"/>
                  <a:pt x="12" y="32"/>
                </a:cubicBezTo>
                <a:cubicBezTo>
                  <a:pt x="12" y="32"/>
                  <a:pt x="23" y="20"/>
                  <a:pt x="23" y="12"/>
                </a:cubicBezTo>
                <a:cubicBezTo>
                  <a:pt x="23" y="5"/>
                  <a:pt x="18" y="0"/>
                  <a:pt x="12" y="0"/>
                </a:cubicBezTo>
                <a:close/>
                <a:moveTo>
                  <a:pt x="12" y="19"/>
                </a:moveTo>
                <a:cubicBezTo>
                  <a:pt x="8" y="19"/>
                  <a:pt x="5" y="16"/>
                  <a:pt x="5" y="12"/>
                </a:cubicBezTo>
                <a:cubicBezTo>
                  <a:pt x="5" y="8"/>
                  <a:pt x="8" y="5"/>
                  <a:pt x="12" y="5"/>
                </a:cubicBezTo>
                <a:cubicBezTo>
                  <a:pt x="15" y="5"/>
                  <a:pt x="19" y="8"/>
                  <a:pt x="19" y="12"/>
                </a:cubicBezTo>
                <a:cubicBezTo>
                  <a:pt x="19" y="16"/>
                  <a:pt x="15" y="19"/>
                  <a:pt x="12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1" name="文本"/>
          <p:cNvSpPr/>
          <p:nvPr/>
        </p:nvSpPr>
        <p:spPr>
          <a:xfrm>
            <a:off x="4812412" y="3169019"/>
            <a:ext cx="1415772" cy="461665"/>
          </a:xfrm>
          <a:prstGeom prst="rect">
            <a:avLst/>
          </a:prstGeom>
        </p:spPr>
        <p:txBody>
          <a:bodyPr wrap="none" anchor="ctr" anchorCtr="1">
            <a:spAutoFit/>
          </a:bodyPr>
          <a:lstStyle/>
          <a:p>
            <a:pPr algn="r"/>
            <a:r>
              <a:rPr lang="zh-CN" altLang="en-US" sz="2400" b="1" dirty="0" smtClean="0">
                <a:ln w="0"/>
                <a:latin typeface="微软雅黑" pitchFamily="34" charset="-122"/>
                <a:ea typeface="微软雅黑" pitchFamily="34" charset="-122"/>
              </a:rPr>
              <a:t>青年骨干</a:t>
            </a:r>
            <a:endParaRPr lang="zh-CN" altLang="en-US" sz="2400" b="1" dirty="0">
              <a:ln w="0"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文本"/>
          <p:cNvSpPr/>
          <p:nvPr/>
        </p:nvSpPr>
        <p:spPr>
          <a:xfrm>
            <a:off x="4960908" y="2787774"/>
            <a:ext cx="1118781" cy="4181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星火计划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文本"/>
          <p:cNvSpPr/>
          <p:nvPr/>
        </p:nvSpPr>
        <p:spPr>
          <a:xfrm>
            <a:off x="4360448" y="1550426"/>
            <a:ext cx="1402080" cy="460375"/>
          </a:xfrm>
          <a:prstGeom prst="rect">
            <a:avLst/>
          </a:prstGeom>
        </p:spPr>
        <p:txBody>
          <a:bodyPr wrap="none" anchor="ctr" anchorCtr="1">
            <a:spAutoFit/>
          </a:bodyPr>
          <a:lstStyle/>
          <a:p>
            <a:pPr algn="r"/>
            <a:r>
              <a:rPr lang="zh-CN" altLang="en-US" sz="2400" b="1" dirty="0">
                <a:ln w="0"/>
                <a:latin typeface="微软雅黑" pitchFamily="34" charset="-122"/>
                <a:ea typeface="微软雅黑" pitchFamily="34" charset="-122"/>
              </a:rPr>
              <a:t>后备人才</a:t>
            </a:r>
            <a:endParaRPr lang="zh-CN" altLang="en-US" sz="2400" b="1" dirty="0">
              <a:ln w="0"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图标"/>
          <p:cNvSpPr>
            <a:spLocks noEditPoints="1"/>
          </p:cNvSpPr>
          <p:nvPr/>
        </p:nvSpPr>
        <p:spPr bwMode="auto">
          <a:xfrm>
            <a:off x="5698659" y="1530102"/>
            <a:ext cx="385509" cy="512122"/>
          </a:xfrm>
          <a:custGeom>
            <a:avLst/>
            <a:gdLst>
              <a:gd name="T0" fmla="*/ 2147483646 w 23"/>
              <a:gd name="T1" fmla="*/ 2147483646 h 32"/>
              <a:gd name="T2" fmla="*/ 2147483646 w 23"/>
              <a:gd name="T3" fmla="*/ 2147483646 h 32"/>
              <a:gd name="T4" fmla="*/ 2147483646 w 23"/>
              <a:gd name="T5" fmla="*/ 2147483646 h 32"/>
              <a:gd name="T6" fmla="*/ 2147483646 w 23"/>
              <a:gd name="T7" fmla="*/ 2147483646 h 32"/>
              <a:gd name="T8" fmla="*/ 2147483646 w 23"/>
              <a:gd name="T9" fmla="*/ 2147483646 h 32"/>
              <a:gd name="T10" fmla="*/ 2147483646 w 23"/>
              <a:gd name="T11" fmla="*/ 0 h 32"/>
              <a:gd name="T12" fmla="*/ 0 w 23"/>
              <a:gd name="T13" fmla="*/ 2147483646 h 32"/>
              <a:gd name="T14" fmla="*/ 2147483646 w 23"/>
              <a:gd name="T15" fmla="*/ 2147483646 h 32"/>
              <a:gd name="T16" fmla="*/ 2147483646 w 23"/>
              <a:gd name="T17" fmla="*/ 2147483646 h 32"/>
              <a:gd name="T18" fmla="*/ 2147483646 w 23"/>
              <a:gd name="T19" fmla="*/ 0 h 32"/>
              <a:gd name="T20" fmla="*/ 2147483646 w 23"/>
              <a:gd name="T21" fmla="*/ 2147483646 h 32"/>
              <a:gd name="T22" fmla="*/ 2147483646 w 23"/>
              <a:gd name="T23" fmla="*/ 2147483646 h 32"/>
              <a:gd name="T24" fmla="*/ 2147483646 w 23"/>
              <a:gd name="T25" fmla="*/ 2147483646 h 32"/>
              <a:gd name="T26" fmla="*/ 2147483646 w 23"/>
              <a:gd name="T27" fmla="*/ 2147483646 h 32"/>
              <a:gd name="T28" fmla="*/ 2147483646 w 23"/>
              <a:gd name="T29" fmla="*/ 2147483646 h 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32"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20"/>
                  <a:pt x="12" y="32"/>
                  <a:pt x="12" y="32"/>
                </a:cubicBezTo>
                <a:cubicBezTo>
                  <a:pt x="12" y="32"/>
                  <a:pt x="23" y="20"/>
                  <a:pt x="23" y="12"/>
                </a:cubicBezTo>
                <a:cubicBezTo>
                  <a:pt x="23" y="5"/>
                  <a:pt x="18" y="0"/>
                  <a:pt x="12" y="0"/>
                </a:cubicBezTo>
                <a:close/>
                <a:moveTo>
                  <a:pt x="12" y="19"/>
                </a:moveTo>
                <a:cubicBezTo>
                  <a:pt x="8" y="19"/>
                  <a:pt x="5" y="16"/>
                  <a:pt x="5" y="12"/>
                </a:cubicBezTo>
                <a:cubicBezTo>
                  <a:pt x="5" y="8"/>
                  <a:pt x="8" y="5"/>
                  <a:pt x="12" y="5"/>
                </a:cubicBezTo>
                <a:cubicBezTo>
                  <a:pt x="15" y="5"/>
                  <a:pt x="19" y="8"/>
                  <a:pt x="19" y="12"/>
                </a:cubicBezTo>
                <a:cubicBezTo>
                  <a:pt x="19" y="16"/>
                  <a:pt x="15" y="19"/>
                  <a:pt x="12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5" name="文本"/>
          <p:cNvSpPr/>
          <p:nvPr/>
        </p:nvSpPr>
        <p:spPr>
          <a:xfrm>
            <a:off x="4654531" y="1089406"/>
            <a:ext cx="1118781" cy="460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导师计划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图标"/>
          <p:cNvSpPr>
            <a:spLocks noEditPoints="1"/>
          </p:cNvSpPr>
          <p:nvPr/>
        </p:nvSpPr>
        <p:spPr bwMode="auto">
          <a:xfrm>
            <a:off x="6948264" y="1900805"/>
            <a:ext cx="385509" cy="512122"/>
          </a:xfrm>
          <a:custGeom>
            <a:avLst/>
            <a:gdLst>
              <a:gd name="T0" fmla="*/ 2147483646 w 23"/>
              <a:gd name="T1" fmla="*/ 2147483646 h 32"/>
              <a:gd name="T2" fmla="*/ 2147483646 w 23"/>
              <a:gd name="T3" fmla="*/ 2147483646 h 32"/>
              <a:gd name="T4" fmla="*/ 2147483646 w 23"/>
              <a:gd name="T5" fmla="*/ 2147483646 h 32"/>
              <a:gd name="T6" fmla="*/ 2147483646 w 23"/>
              <a:gd name="T7" fmla="*/ 2147483646 h 32"/>
              <a:gd name="T8" fmla="*/ 2147483646 w 23"/>
              <a:gd name="T9" fmla="*/ 2147483646 h 32"/>
              <a:gd name="T10" fmla="*/ 2147483646 w 23"/>
              <a:gd name="T11" fmla="*/ 0 h 32"/>
              <a:gd name="T12" fmla="*/ 0 w 23"/>
              <a:gd name="T13" fmla="*/ 2147483646 h 32"/>
              <a:gd name="T14" fmla="*/ 2147483646 w 23"/>
              <a:gd name="T15" fmla="*/ 2147483646 h 32"/>
              <a:gd name="T16" fmla="*/ 2147483646 w 23"/>
              <a:gd name="T17" fmla="*/ 2147483646 h 32"/>
              <a:gd name="T18" fmla="*/ 2147483646 w 23"/>
              <a:gd name="T19" fmla="*/ 0 h 32"/>
              <a:gd name="T20" fmla="*/ 2147483646 w 23"/>
              <a:gd name="T21" fmla="*/ 2147483646 h 32"/>
              <a:gd name="T22" fmla="*/ 2147483646 w 23"/>
              <a:gd name="T23" fmla="*/ 2147483646 h 32"/>
              <a:gd name="T24" fmla="*/ 2147483646 w 23"/>
              <a:gd name="T25" fmla="*/ 2147483646 h 32"/>
              <a:gd name="T26" fmla="*/ 2147483646 w 23"/>
              <a:gd name="T27" fmla="*/ 2147483646 h 32"/>
              <a:gd name="T28" fmla="*/ 2147483646 w 23"/>
              <a:gd name="T29" fmla="*/ 2147483646 h 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" h="32"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6"/>
                  <a:pt x="12" y="16"/>
                </a:cubicBezTo>
                <a:cubicBezTo>
                  <a:pt x="14" y="16"/>
                  <a:pt x="16" y="14"/>
                  <a:pt x="16" y="12"/>
                </a:cubicBezTo>
                <a:cubicBezTo>
                  <a:pt x="16" y="10"/>
                  <a:pt x="14" y="8"/>
                  <a:pt x="12" y="8"/>
                </a:cubicBezTo>
                <a:close/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20"/>
                  <a:pt x="12" y="32"/>
                  <a:pt x="12" y="32"/>
                </a:cubicBezTo>
                <a:cubicBezTo>
                  <a:pt x="12" y="32"/>
                  <a:pt x="23" y="20"/>
                  <a:pt x="23" y="12"/>
                </a:cubicBezTo>
                <a:cubicBezTo>
                  <a:pt x="23" y="5"/>
                  <a:pt x="18" y="0"/>
                  <a:pt x="12" y="0"/>
                </a:cubicBezTo>
                <a:close/>
                <a:moveTo>
                  <a:pt x="12" y="19"/>
                </a:moveTo>
                <a:cubicBezTo>
                  <a:pt x="8" y="19"/>
                  <a:pt x="5" y="16"/>
                  <a:pt x="5" y="12"/>
                </a:cubicBezTo>
                <a:cubicBezTo>
                  <a:pt x="5" y="8"/>
                  <a:pt x="8" y="5"/>
                  <a:pt x="12" y="5"/>
                </a:cubicBezTo>
                <a:cubicBezTo>
                  <a:pt x="15" y="5"/>
                  <a:pt x="19" y="8"/>
                  <a:pt x="19" y="12"/>
                </a:cubicBezTo>
                <a:cubicBezTo>
                  <a:pt x="19" y="16"/>
                  <a:pt x="15" y="19"/>
                  <a:pt x="12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n-ea"/>
            </a:endParaRPr>
          </a:p>
        </p:txBody>
      </p:sp>
      <p:sp>
        <p:nvSpPr>
          <p:cNvPr id="117" name="文本"/>
          <p:cNvSpPr/>
          <p:nvPr/>
        </p:nvSpPr>
        <p:spPr>
          <a:xfrm>
            <a:off x="7333847" y="2165593"/>
            <a:ext cx="1402080" cy="460375"/>
          </a:xfrm>
          <a:prstGeom prst="rect">
            <a:avLst/>
          </a:prstGeom>
        </p:spPr>
        <p:txBody>
          <a:bodyPr wrap="none" anchor="ctr" anchorCtr="1">
            <a:spAutoFit/>
          </a:bodyPr>
          <a:lstStyle/>
          <a:p>
            <a:pPr algn="r"/>
            <a:r>
              <a:rPr lang="zh-CN" altLang="en-US" sz="2400" b="1" dirty="0">
                <a:ln w="0"/>
                <a:latin typeface="微软雅黑" pitchFamily="34" charset="-122"/>
                <a:ea typeface="微软雅黑" pitchFamily="34" charset="-122"/>
              </a:rPr>
              <a:t>中层干部</a:t>
            </a:r>
            <a:endParaRPr lang="zh-CN" altLang="en-US" sz="2400" b="1" dirty="0">
              <a:ln w="0"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文本"/>
          <p:cNvSpPr/>
          <p:nvPr/>
        </p:nvSpPr>
        <p:spPr>
          <a:xfrm>
            <a:off x="7341870" y="1758950"/>
            <a:ext cx="1610360" cy="460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三年培养计划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6" grpId="0" animBg="1"/>
      <p:bldP spid="107" grpId="0"/>
      <p:bldP spid="108" grpId="0" animBg="1"/>
      <p:bldP spid="109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 animBg="1"/>
      <p:bldP spid="117" grpId="0"/>
      <p:bldP spid="1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3375"/>
            <a:ext cx="9144000" cy="1770303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 rot="20820000">
            <a:off x="6867677" y="1115863"/>
            <a:ext cx="1922950" cy="225574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 rot="21540000">
            <a:off x="271057" y="1575515"/>
            <a:ext cx="1922950" cy="225574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22" y="757233"/>
            <a:ext cx="1453355" cy="1234106"/>
          </a:xfrm>
          <a:prstGeom prst="rect">
            <a:avLst/>
          </a:prstGeom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 rot="21254645">
            <a:off x="4707200" y="1443734"/>
            <a:ext cx="1922950" cy="225574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335722">
            <a:off x="4644007" y="690958"/>
            <a:ext cx="1453355" cy="123410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0000">
            <a:off x="6656464" y="480292"/>
            <a:ext cx="1317154" cy="1046416"/>
          </a:xfrm>
          <a:prstGeom prst="rect">
            <a:avLst/>
          </a:prstGeom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 rot="21540000">
            <a:off x="2478954" y="1565983"/>
            <a:ext cx="1922950" cy="2255743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54094">
            <a:off x="2579807" y="744041"/>
            <a:ext cx="1453355" cy="1234106"/>
          </a:xfrm>
          <a:prstGeom prst="rect">
            <a:avLst/>
          </a:prstGeom>
        </p:spPr>
      </p:pic>
      <p:sp>
        <p:nvSpPr>
          <p:cNvPr id="26" name="文本"/>
          <p:cNvSpPr/>
          <p:nvPr/>
        </p:nvSpPr>
        <p:spPr>
          <a:xfrm>
            <a:off x="729952" y="3939902"/>
            <a:ext cx="1118781" cy="4181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起航计划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"/>
          <p:cNvSpPr/>
          <p:nvPr/>
        </p:nvSpPr>
        <p:spPr>
          <a:xfrm>
            <a:off x="2881038" y="3939901"/>
            <a:ext cx="1118781" cy="4181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星火计划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"/>
          <p:cNvSpPr/>
          <p:nvPr/>
        </p:nvSpPr>
        <p:spPr>
          <a:xfrm rot="21140398">
            <a:off x="5380591" y="3774076"/>
            <a:ext cx="1118781" cy="460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导师计划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"/>
          <p:cNvSpPr/>
          <p:nvPr/>
        </p:nvSpPr>
        <p:spPr>
          <a:xfrm rot="20796211">
            <a:off x="7367905" y="3354705"/>
            <a:ext cx="1880870" cy="4603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spc="15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三年培养计划</a:t>
            </a:r>
            <a:endParaRPr lang="zh-CN" altLang="en-US" sz="1600" b="1" spc="15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280" y="2010088"/>
            <a:ext cx="1819841" cy="166126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886" y="2048632"/>
            <a:ext cx="1731081" cy="1602293"/>
          </a:xfrm>
          <a:prstGeom prst="rect">
            <a:avLst/>
          </a:prstGeom>
        </p:spPr>
      </p:pic>
      <p:pic>
        <p:nvPicPr>
          <p:cNvPr id="33" name="图片 32" descr="C:\Users\guming_wx\Desktop\图片1.png图片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357291">
            <a:off x="4748530" y="1802130"/>
            <a:ext cx="1912620" cy="1894840"/>
          </a:xfrm>
          <a:prstGeom prst="rect">
            <a:avLst/>
          </a:prstGeom>
        </p:spPr>
      </p:pic>
      <p:pic>
        <p:nvPicPr>
          <p:cNvPr id="1026" name="Picture 2" descr="D:\办公室工作\拍摄照片\2019\20190508上海提升六种能力培训\有用\图片新闻\_MG_8524.jpg_MG_85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823198">
            <a:off x="7033260" y="1582420"/>
            <a:ext cx="1689100" cy="169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" name="图片 2" descr="图片1 (2)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8" grpId="0" animBg="1"/>
      <p:bldP spid="23" grpId="0" animBg="1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7615" y="988358"/>
            <a:ext cx="551815" cy="34993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加速度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  <a:cs typeface="Arial" charset="0"/>
              </a:rPr>
              <a:t>成长晋升机制</a:t>
            </a:r>
            <a:endParaRPr lang="zh-CN" altLang="en-US" sz="2400" b="1" dirty="0" smtClean="0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4" name="文本"/>
          <p:cNvSpPr/>
          <p:nvPr/>
        </p:nvSpPr>
        <p:spPr>
          <a:xfrm>
            <a:off x="7173932" y="988365"/>
            <a:ext cx="1107996" cy="2657138"/>
          </a:xfrm>
          <a:prstGeom prst="rect">
            <a:avLst/>
          </a:prstGeom>
        </p:spPr>
        <p:txBody>
          <a:bodyPr vert="eaVert" wrap="none" anchor="ctr" anchorCtr="1">
            <a:spAutoFit/>
          </a:bodyPr>
          <a:lstStyle/>
          <a:p>
            <a:pPr algn="ctr"/>
            <a:r>
              <a:rPr lang="zh-CN" altLang="en-US" sz="2000" b="1" dirty="0" smtClean="0">
                <a:ln w="0"/>
                <a:latin typeface="微软雅黑" pitchFamily="34" charset="-122"/>
                <a:ea typeface="微软雅黑" pitchFamily="34" charset="-122"/>
              </a:rPr>
              <a:t>让优秀的你</a:t>
            </a:r>
            <a:r>
              <a:rPr lang="zh-CN" altLang="en-US" sz="2000" b="1" dirty="0" smtClean="0">
                <a:ln w="0"/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更快</a:t>
            </a:r>
            <a:r>
              <a:rPr lang="zh-CN" altLang="en-US" sz="2000" b="1" dirty="0" smtClean="0">
                <a:ln w="0"/>
                <a:latin typeface="微软雅黑" pitchFamily="34" charset="-122"/>
                <a:ea typeface="微软雅黑" pitchFamily="34" charset="-122"/>
              </a:rPr>
              <a:t>成长</a:t>
            </a:r>
            <a:endParaRPr lang="en-US" altLang="zh-CN" sz="2000" b="1" dirty="0" smtClean="0">
              <a:ln w="0"/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2000" b="1" dirty="0" smtClean="0">
              <a:ln w="0"/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2000" b="1" dirty="0" smtClean="0">
                <a:ln w="0"/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zh-CN" altLang="en-US" sz="2000" b="1" dirty="0">
                <a:ln w="0"/>
                <a:latin typeface="微软雅黑" pitchFamily="34" charset="-122"/>
                <a:ea typeface="微软雅黑" pitchFamily="34" charset="-122"/>
              </a:rPr>
              <a:t>你</a:t>
            </a:r>
            <a:r>
              <a:rPr lang="zh-CN" altLang="en-US" sz="2000" b="1" dirty="0" smtClean="0">
                <a:ln w="0"/>
                <a:latin typeface="微软雅黑" pitchFamily="34" charset="-122"/>
                <a:ea typeface="微软雅黑" pitchFamily="34" charset="-122"/>
              </a:rPr>
              <a:t>的青春在中信</a:t>
            </a:r>
            <a:r>
              <a:rPr lang="zh-CN" altLang="en-US" sz="2000" b="1" dirty="0" smtClean="0">
                <a:ln w="0"/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绽放</a:t>
            </a:r>
            <a:endParaRPr lang="zh-CN" altLang="en-US" sz="2000" b="1" dirty="0">
              <a:ln w="0"/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1070" y="401955"/>
            <a:ext cx="1761490" cy="521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华文行楷" pitchFamily="2" charset="-122"/>
                <a:ea typeface="华文行楷" pitchFamily="2" charset="-122"/>
                <a:cs typeface="Arial" charset="0"/>
              </a:rPr>
              <a:t>各类竞聘</a:t>
            </a:r>
            <a:endParaRPr lang="zh-CN" altLang="en-US" sz="2800" b="1" dirty="0">
              <a:solidFill>
                <a:srgbClr val="C00000"/>
              </a:solidFill>
              <a:latin typeface="华文行楷" pitchFamily="2" charset="-122"/>
              <a:ea typeface="华文行楷" pitchFamily="2" charset="-122"/>
              <a:cs typeface="Arial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2160270" y="1029335"/>
            <a:ext cx="4464685" cy="2794635"/>
            <a:chOff x="2874" y="1608"/>
            <a:chExt cx="5898" cy="3935"/>
          </a:xfrm>
        </p:grpSpPr>
        <p:pic>
          <p:nvPicPr>
            <p:cNvPr id="3" name="图片 2" descr="D:\办公室工作\拍摄照片\2019\20190912主要负责人竞聘\有用\_MG_6876.JPG_MG_6876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6022" y="3625"/>
              <a:ext cx="2750" cy="1919"/>
            </a:xfrm>
            <a:prstGeom prst="rect">
              <a:avLst/>
            </a:prstGeom>
          </p:spPr>
        </p:pic>
        <p:pic>
          <p:nvPicPr>
            <p:cNvPr id="10" name="图片 9" descr="二级室经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2" y="1608"/>
              <a:ext cx="2660" cy="1773"/>
            </a:xfrm>
            <a:prstGeom prst="rect">
              <a:avLst/>
            </a:prstGeom>
          </p:spPr>
        </p:pic>
        <p:pic>
          <p:nvPicPr>
            <p:cNvPr id="11" name="图片 10" descr="中层干部竞聘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4" y="3625"/>
              <a:ext cx="2750" cy="1919"/>
            </a:xfrm>
            <a:prstGeom prst="rect">
              <a:avLst/>
            </a:prstGeom>
          </p:spPr>
        </p:pic>
        <p:pic>
          <p:nvPicPr>
            <p:cNvPr id="12" name="图片 11" descr="青年员工选拔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74" y="1608"/>
              <a:ext cx="2774" cy="1773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1216660" y="3951605"/>
            <a:ext cx="6346825" cy="1000125"/>
            <a:chOff x="4511824" y="1206964"/>
            <a:chExt cx="3005292" cy="576064"/>
          </a:xfrm>
        </p:grpSpPr>
        <p:grpSp>
          <p:nvGrpSpPr>
            <p:cNvPr id="26" name="组合 25"/>
            <p:cNvGrpSpPr/>
            <p:nvPr/>
          </p:nvGrpSpPr>
          <p:grpSpPr>
            <a:xfrm>
              <a:off x="4511824" y="1206964"/>
              <a:ext cx="576064" cy="576064"/>
              <a:chOff x="2131368" y="1634820"/>
              <a:chExt cx="576064" cy="576064"/>
            </a:xfrm>
          </p:grpSpPr>
          <p:sp>
            <p:nvSpPr>
              <p:cNvPr id="27" name="椭圆 26"/>
              <p:cNvSpPr/>
              <p:nvPr/>
            </p:nvSpPr>
            <p:spPr bwMode="auto">
              <a:xfrm>
                <a:off x="2131368" y="1634820"/>
                <a:ext cx="576064" cy="576064"/>
              </a:xfrm>
              <a:prstGeom prst="ellipse">
                <a:avLst/>
              </a:prstGeom>
              <a:gradFill flip="none" rotWithShape="1">
                <a:gsLst>
                  <a:gs pos="0">
                    <a:srgbClr val="9A0000">
                      <a:shade val="30000"/>
                      <a:satMod val="115000"/>
                    </a:srgbClr>
                  </a:gs>
                  <a:gs pos="50000">
                    <a:srgbClr val="9A0000">
                      <a:shade val="67500"/>
                      <a:satMod val="115000"/>
                    </a:srgbClr>
                  </a:gs>
                  <a:gs pos="100000">
                    <a:srgbClr val="9A0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9525">
                <a:noFill/>
                <a:miter lim="800000"/>
              </a:ln>
            </p:spPr>
            <p:txBody>
              <a:bodyPr lIns="237600" rIns="118800" rtlCol="0" anchor="ctr"/>
              <a:p>
                <a:pPr algn="ctr"/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 bwMode="auto">
              <a:xfrm>
                <a:off x="2207568" y="1711020"/>
                <a:ext cx="336489" cy="42366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lIns="237600" rIns="118800" rtlCol="0" anchor="ctr"/>
              <a:p>
                <a:pPr algn="ctr"/>
                <a:endPara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4924634" y="1206964"/>
              <a:ext cx="2592482" cy="576064"/>
            </a:xfrm>
            <a:prstGeom prst="rect">
              <a:avLst/>
            </a:prstGeom>
            <a:gradFill flip="none" rotWithShape="1">
              <a:gsLst>
                <a:gs pos="0">
                  <a:srgbClr val="9A0000">
                    <a:shade val="30000"/>
                    <a:satMod val="115000"/>
                  </a:srgbClr>
                </a:gs>
                <a:gs pos="50000">
                  <a:srgbClr val="9A0000">
                    <a:shade val="67500"/>
                    <a:satMod val="115000"/>
                  </a:srgbClr>
                </a:gs>
                <a:gs pos="100000">
                  <a:srgbClr val="9A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l"/>
              <a:r>
                <a:rPr lang="en-US" sz="1200" b="1" dirty="0" smtClean="0">
                  <a:latin typeface="微软雅黑" pitchFamily="34" charset="-122"/>
                  <a:ea typeface="微软雅黑" pitchFamily="34" charset="-122"/>
                </a:rPr>
                <a:t>       </a:t>
              </a:r>
              <a:r>
                <a:rPr sz="1200" b="1" dirty="0" smtClean="0">
                  <a:latin typeface="微软雅黑" pitchFamily="34" charset="-122"/>
                  <a:ea typeface="微软雅黑" pitchFamily="34" charset="-122"/>
                </a:rPr>
                <a:t>自2017年以来，镇江分行已先后培养了3名二级分行一把手行长，2名二级分行副行长、4名二级分行行长助理以及15名中层管理干部。越来越多的80后90后优秀青年员工走上了管理岗位，成为了镇江分行业务发展的中流砥柱。</a:t>
              </a:r>
              <a:endParaRPr sz="1200" b="1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01238" y="722735"/>
            <a:ext cx="4248472" cy="769441"/>
            <a:chOff x="4021365" y="687217"/>
            <a:chExt cx="5730344" cy="1161901"/>
          </a:xfrm>
        </p:grpSpPr>
        <p:sp>
          <p:nvSpPr>
            <p:cNvPr id="3" name="单圆角矩形 9"/>
            <p:cNvSpPr/>
            <p:nvPr/>
          </p:nvSpPr>
          <p:spPr>
            <a:xfrm>
              <a:off x="4021365" y="897057"/>
              <a:ext cx="5730344" cy="853226"/>
            </a:xfrm>
            <a:prstGeom prst="round1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4215492" y="742665"/>
              <a:ext cx="852031" cy="89831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直角三角形 4"/>
            <p:cNvSpPr/>
            <p:nvPr/>
          </p:nvSpPr>
          <p:spPr>
            <a:xfrm>
              <a:off x="5067523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 flipH="1">
              <a:off x="4065018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8"/>
            <p:cNvSpPr txBox="1"/>
            <p:nvPr/>
          </p:nvSpPr>
          <p:spPr>
            <a:xfrm>
              <a:off x="4297350" y="687217"/>
              <a:ext cx="718261" cy="1161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MH_Others_1"/>
          <p:cNvSpPr txBox="1"/>
          <p:nvPr>
            <p:custDataLst>
              <p:tags r:id="rId1"/>
            </p:custDataLst>
          </p:nvPr>
        </p:nvSpPr>
        <p:spPr>
          <a:xfrm>
            <a:off x="785314" y="2965398"/>
            <a:ext cx="1925311" cy="523220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dist">
              <a:defRPr/>
            </a:pPr>
            <a:r>
              <a:rPr lang="en-US" altLang="zh-CN" sz="2400" b="1" spc="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spc="40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995936" y="1680669"/>
            <a:ext cx="4248472" cy="769441"/>
            <a:chOff x="4021365" y="687217"/>
            <a:chExt cx="5730344" cy="1161901"/>
          </a:xfrm>
        </p:grpSpPr>
        <p:sp>
          <p:nvSpPr>
            <p:cNvPr id="10" name="单圆角矩形 18"/>
            <p:cNvSpPr/>
            <p:nvPr/>
          </p:nvSpPr>
          <p:spPr>
            <a:xfrm>
              <a:off x="4021365" y="897057"/>
              <a:ext cx="5730344" cy="853226"/>
            </a:xfrm>
            <a:prstGeom prst="round1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215492" y="742665"/>
              <a:ext cx="852031" cy="89831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>
              <a:off x="5067523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/>
            <p:cNvSpPr/>
            <p:nvPr/>
          </p:nvSpPr>
          <p:spPr>
            <a:xfrm flipH="1">
              <a:off x="4065018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7"/>
            <p:cNvSpPr txBox="1"/>
            <p:nvPr/>
          </p:nvSpPr>
          <p:spPr>
            <a:xfrm>
              <a:off x="4297350" y="687217"/>
              <a:ext cx="718261" cy="1161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95936" y="2597803"/>
            <a:ext cx="4248472" cy="769441"/>
            <a:chOff x="4021365" y="687217"/>
            <a:chExt cx="5730344" cy="1161901"/>
          </a:xfrm>
        </p:grpSpPr>
        <p:sp>
          <p:nvSpPr>
            <p:cNvPr id="16" name="单圆角矩形 25"/>
            <p:cNvSpPr/>
            <p:nvPr/>
          </p:nvSpPr>
          <p:spPr>
            <a:xfrm>
              <a:off x="4021365" y="897057"/>
              <a:ext cx="5730344" cy="853226"/>
            </a:xfrm>
            <a:prstGeom prst="round1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4215492" y="742665"/>
              <a:ext cx="852031" cy="89831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17"/>
            <p:cNvSpPr/>
            <p:nvPr/>
          </p:nvSpPr>
          <p:spPr>
            <a:xfrm>
              <a:off x="5067523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直角三角形 18"/>
            <p:cNvSpPr/>
            <p:nvPr/>
          </p:nvSpPr>
          <p:spPr>
            <a:xfrm flipH="1">
              <a:off x="4065018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24"/>
            <p:cNvSpPr txBox="1"/>
            <p:nvPr/>
          </p:nvSpPr>
          <p:spPr>
            <a:xfrm>
              <a:off x="4297350" y="687217"/>
              <a:ext cx="718261" cy="1161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91719" y="3555253"/>
            <a:ext cx="4248472" cy="703990"/>
            <a:chOff x="4021365" y="687217"/>
            <a:chExt cx="5730344" cy="1063066"/>
          </a:xfrm>
        </p:grpSpPr>
        <p:sp>
          <p:nvSpPr>
            <p:cNvPr id="22" name="单圆角矩形 32"/>
            <p:cNvSpPr/>
            <p:nvPr/>
          </p:nvSpPr>
          <p:spPr>
            <a:xfrm>
              <a:off x="4021365" y="897057"/>
              <a:ext cx="5730344" cy="853226"/>
            </a:xfrm>
            <a:prstGeom prst="round1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4215492" y="742665"/>
              <a:ext cx="852031" cy="89831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直角三角形 23"/>
            <p:cNvSpPr/>
            <p:nvPr/>
          </p:nvSpPr>
          <p:spPr>
            <a:xfrm>
              <a:off x="5067523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直角三角形 24"/>
            <p:cNvSpPr/>
            <p:nvPr/>
          </p:nvSpPr>
          <p:spPr>
            <a:xfrm flipH="1">
              <a:off x="4065018" y="747367"/>
              <a:ext cx="152604" cy="152604"/>
            </a:xfrm>
            <a:prstGeom prst="rtTriangle">
              <a:avLst/>
            </a:prstGeom>
            <a:solidFill>
              <a:srgbClr val="7E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31"/>
            <p:cNvSpPr txBox="1"/>
            <p:nvPr/>
          </p:nvSpPr>
          <p:spPr>
            <a:xfrm>
              <a:off x="4297350" y="687217"/>
              <a:ext cx="692256" cy="1018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文本框 34"/>
          <p:cNvSpPr txBox="1"/>
          <p:nvPr/>
        </p:nvSpPr>
        <p:spPr>
          <a:xfrm>
            <a:off x="755576" y="1707654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FFC000"/>
                    </a:gs>
                    <a:gs pos="69000">
                      <a:srgbClr val="FFC0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63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8000" b="1" dirty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FFC000"/>
                  </a:gs>
                  <a:gs pos="69000">
                    <a:srgbClr val="FFC000"/>
                  </a:gs>
                </a:gsLst>
                <a:lin ang="5400000" scaled="1"/>
              </a:gradFill>
              <a:effectLst>
                <a:outerShdw blurRad="38100" dist="38100" dir="2700000" algn="tl">
                  <a:srgbClr val="000000">
                    <a:alpha val="63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679409" y="882600"/>
            <a:ext cx="17235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spc="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中信印象</a:t>
            </a:r>
            <a:endParaRPr lang="zh-CN" altLang="en-US" sz="2800" b="1" spc="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87744" y="1861438"/>
            <a:ext cx="17068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分行介绍</a:t>
            </a:r>
            <a:endParaRPr lang="zh-CN" altLang="en-US" sz="2800" b="1" spc="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79409" y="2778572"/>
            <a:ext cx="17235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spc="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职业发展</a:t>
            </a:r>
            <a:endParaRPr lang="zh-CN" altLang="en-US" sz="2800" b="1" spc="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699203" y="3700331"/>
            <a:ext cx="17235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spc="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加入中信</a:t>
            </a:r>
            <a:endParaRPr lang="zh-CN" altLang="en-US" sz="2800" b="1" spc="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7" grpId="0"/>
      <p:bldP spid="28" grpId="0"/>
      <p:bldP spid="29" grpId="0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592" y="1059582"/>
            <a:ext cx="2690095" cy="3142575"/>
            <a:chOff x="407675" y="1969958"/>
            <a:chExt cx="2066357" cy="2315582"/>
          </a:xfrm>
        </p:grpSpPr>
        <p:sp>
          <p:nvSpPr>
            <p:cNvPr id="3" name="Freeform 5"/>
            <p:cNvSpPr/>
            <p:nvPr/>
          </p:nvSpPr>
          <p:spPr bwMode="auto">
            <a:xfrm rot="16200000">
              <a:off x="283063" y="2094570"/>
              <a:ext cx="2315582" cy="206635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  <a:prstDash val="solid"/>
            </a:ln>
            <a:effectLst>
              <a:outerShdw blurRad="609600" dist="304800" dir="2700000" algn="tl" rotWithShape="0">
                <a:schemeClr val="accent1">
                  <a:lumMod val="50000"/>
                  <a:alpha val="6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29"/>
            <p:cNvSpPr txBox="1"/>
            <p:nvPr/>
          </p:nvSpPr>
          <p:spPr>
            <a:xfrm>
              <a:off x="901899" y="2238642"/>
              <a:ext cx="992984" cy="353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愿景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07154" y="1085360"/>
            <a:ext cx="2936325" cy="3130585"/>
            <a:chOff x="2108173" y="1981498"/>
            <a:chExt cx="2299620" cy="230837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" name="Freeform 5"/>
            <p:cNvSpPr/>
            <p:nvPr/>
          </p:nvSpPr>
          <p:spPr bwMode="auto">
            <a:xfrm rot="16200000">
              <a:off x="2087442" y="2112737"/>
              <a:ext cx="2308376" cy="204589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>
                <a:lumMod val="75000"/>
                <a:alpha val="60000"/>
              </a:schemeClr>
            </a:solidFill>
            <a:ln w="19050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32"/>
            <p:cNvSpPr txBox="1"/>
            <p:nvPr/>
          </p:nvSpPr>
          <p:spPr bwMode="auto">
            <a:xfrm>
              <a:off x="2108173" y="2692286"/>
              <a:ext cx="2299620" cy="14938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zh-CN" altLang="en-US" b="1" dirty="0">
                  <a:ln w="3175">
                    <a:noFill/>
                    <a:prstDash val="solid"/>
                  </a:ln>
                  <a:latin typeface="微软雅黑" pitchFamily="34" charset="-122"/>
                  <a:ea typeface="微软雅黑" pitchFamily="34" charset="-122"/>
                </a:rPr>
                <a:t>为客户谋价值</a:t>
              </a:r>
              <a:endParaRPr lang="en-US" altLang="zh-CN" b="1" dirty="0">
                <a:ln w="3175">
                  <a:noFill/>
                  <a:prstDash val="solid"/>
                </a:ln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ts val="2800"/>
                </a:lnSpc>
              </a:pPr>
              <a:r>
                <a:rPr lang="zh-CN" altLang="en-US" b="1" dirty="0">
                  <a:ln w="3175">
                    <a:noFill/>
                    <a:prstDash val="solid"/>
                  </a:ln>
                  <a:latin typeface="微软雅黑" pitchFamily="34" charset="-122"/>
                  <a:ea typeface="微软雅黑" pitchFamily="34" charset="-122"/>
                </a:rPr>
                <a:t>为员工谋幸福</a:t>
              </a:r>
              <a:endParaRPr lang="en-US" altLang="zh-CN" b="1" dirty="0">
                <a:ln w="3175">
                  <a:noFill/>
                  <a:prstDash val="solid"/>
                </a:ln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ts val="2800"/>
                </a:lnSpc>
              </a:pPr>
              <a:r>
                <a:rPr lang="zh-CN" altLang="en-US" b="1" dirty="0">
                  <a:ln w="3175">
                    <a:noFill/>
                    <a:prstDash val="solid"/>
                  </a:ln>
                  <a:latin typeface="微软雅黑" pitchFamily="34" charset="-122"/>
                  <a:ea typeface="微软雅黑" pitchFamily="34" charset="-122"/>
                </a:rPr>
                <a:t>为股东谋效益</a:t>
              </a:r>
              <a:endParaRPr lang="en-US" altLang="zh-CN" b="1" dirty="0">
                <a:ln w="3175">
                  <a:noFill/>
                  <a:prstDash val="solid"/>
                </a:ln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ts val="2800"/>
                </a:lnSpc>
              </a:pPr>
              <a:r>
                <a:rPr lang="zh-CN" altLang="en-US" b="1" dirty="0">
                  <a:ln w="3175">
                    <a:noFill/>
                    <a:prstDash val="solid"/>
                  </a:ln>
                  <a:latin typeface="微软雅黑" pitchFamily="34" charset="-122"/>
                  <a:ea typeface="微软雅黑" pitchFamily="34" charset="-122"/>
                </a:rPr>
                <a:t>为社会尽责任</a:t>
              </a:r>
              <a:endParaRPr lang="zh-CN" altLang="en-US" b="1" dirty="0">
                <a:ln w="3175">
                  <a:noFill/>
                  <a:prstDash val="solid"/>
                </a:ln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文本框 33"/>
            <p:cNvSpPr txBox="1"/>
            <p:nvPr/>
          </p:nvSpPr>
          <p:spPr>
            <a:xfrm>
              <a:off x="2589226" y="2230621"/>
              <a:ext cx="13038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使命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15398" y="1085358"/>
            <a:ext cx="3078057" cy="3142575"/>
            <a:chOff x="387427" y="1969958"/>
            <a:chExt cx="2299620" cy="2315582"/>
          </a:xfrm>
        </p:grpSpPr>
        <p:sp>
          <p:nvSpPr>
            <p:cNvPr id="10" name="Freeform 5"/>
            <p:cNvSpPr/>
            <p:nvPr/>
          </p:nvSpPr>
          <p:spPr bwMode="auto">
            <a:xfrm rot="16200000">
              <a:off x="283063" y="2094570"/>
              <a:ext cx="2315582" cy="206635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  <a:prstDash val="solid"/>
            </a:ln>
            <a:effectLst>
              <a:outerShdw blurRad="609600" dist="304800" dir="2700000" algn="tl" rotWithShape="0">
                <a:schemeClr val="accent1">
                  <a:lumMod val="50000"/>
                  <a:alpha val="6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57"/>
            <p:cNvSpPr txBox="1"/>
            <p:nvPr/>
          </p:nvSpPr>
          <p:spPr bwMode="auto">
            <a:xfrm>
              <a:off x="387427" y="2691259"/>
              <a:ext cx="2299620" cy="8641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zh-CN" altLang="en-US" sz="1600" b="1" dirty="0">
                  <a:ln w="3175">
                    <a:noFill/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客户为尊　员工为本　</a:t>
              </a:r>
              <a:endPara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ts val="2800"/>
                </a:lnSpc>
              </a:pPr>
              <a:r>
                <a:rPr lang="zh-CN" altLang="en-US" sz="1600" b="1" dirty="0">
                  <a:ln w="3175">
                    <a:noFill/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诚信合规　</a:t>
              </a:r>
              <a:r>
                <a:rPr lang="zh-CN" altLang="en-US" sz="1600" b="1" dirty="0" smtClean="0">
                  <a:ln w="3175">
                    <a:noFill/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团队制胜</a:t>
              </a:r>
              <a:endParaRPr lang="en-US" altLang="zh-CN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ts val="2800"/>
                </a:lnSpc>
              </a:pPr>
              <a:r>
                <a:rPr lang="zh-CN" altLang="en-US" sz="1600" b="1" dirty="0" smtClean="0">
                  <a:ln w="3175">
                    <a:noFill/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专业创</a:t>
              </a:r>
              <a:r>
                <a:rPr lang="zh-CN" altLang="en-US" sz="1600" b="1" dirty="0">
                  <a:ln w="3175">
                    <a:noFill/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新　创造价值 </a:t>
              </a:r>
              <a:endPara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58"/>
            <p:cNvSpPr txBox="1"/>
            <p:nvPr/>
          </p:nvSpPr>
          <p:spPr>
            <a:xfrm>
              <a:off x="993071" y="2218907"/>
              <a:ext cx="992984" cy="353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行训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3" name="文本框 61"/>
          <p:cNvSpPr txBox="1"/>
          <p:nvPr/>
        </p:nvSpPr>
        <p:spPr bwMode="auto">
          <a:xfrm>
            <a:off x="899592" y="2039245"/>
            <a:ext cx="2576197" cy="1215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800"/>
              </a:lnSpc>
            </a:pPr>
            <a:r>
              <a: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成为有担当</a:t>
            </a:r>
            <a:r>
              <a:rPr lang="zh-CN" altLang="en-US" sz="1600" b="1" dirty="0" smtClean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、有</a:t>
            </a:r>
            <a:r>
              <a: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温度</a:t>
            </a:r>
            <a:r>
              <a:rPr lang="zh-CN" altLang="en-US" sz="1600" b="1" dirty="0" smtClean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endParaRPr lang="en-US" altLang="zh-CN" sz="1600" b="1" dirty="0" smtClean="0">
              <a:ln w="3175">
                <a:noFill/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sz="1600" b="1" dirty="0" smtClean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特色</a:t>
            </a:r>
            <a:r>
              <a:rPr lang="zh-CN" altLang="en-US" sz="1600" b="1" dirty="0" smtClean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、有</a:t>
            </a:r>
            <a:r>
              <a: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尊严的</a:t>
            </a:r>
            <a:endParaRPr lang="zh-CN" altLang="en-US" sz="1600" b="1" dirty="0">
              <a:ln w="3175">
                <a:noFill/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ts val="2800"/>
              </a:lnSpc>
            </a:pPr>
            <a:r>
              <a:rPr lang="zh-CN" altLang="en-US" sz="1600" b="1" dirty="0">
                <a:ln w="3175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最佳综合金融服务企业</a:t>
            </a:r>
            <a:endParaRPr lang="zh-CN" altLang="en-US" sz="1600" b="1" dirty="0">
              <a:ln w="3175">
                <a:noFill/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1679" y="975518"/>
            <a:ext cx="615553" cy="34993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完善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cs typeface="Arial" charset="0"/>
              </a:rPr>
              <a:t>的薪酬福利体系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818503" y="3139662"/>
            <a:ext cx="1236602" cy="1088291"/>
            <a:chOff x="2823172" y="3929509"/>
            <a:chExt cx="1447803" cy="1306512"/>
          </a:xfrm>
        </p:grpSpPr>
        <p:sp>
          <p:nvSpPr>
            <p:cNvPr id="37" name="Freeform 5"/>
            <p:cNvSpPr/>
            <p:nvPr/>
          </p:nvSpPr>
          <p:spPr bwMode="auto">
            <a:xfrm>
              <a:off x="2823172" y="3929509"/>
              <a:ext cx="1447803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38" name="文本框 22"/>
            <p:cNvSpPr txBox="1"/>
            <p:nvPr/>
          </p:nvSpPr>
          <p:spPr>
            <a:xfrm>
              <a:off x="3037735" y="4078770"/>
              <a:ext cx="11854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五险</a:t>
              </a:r>
              <a:endPara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一金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24394" y="2353997"/>
            <a:ext cx="1244737" cy="1088291"/>
            <a:chOff x="4185624" y="2986346"/>
            <a:chExt cx="1457362" cy="1306512"/>
          </a:xfrm>
        </p:grpSpPr>
        <p:sp>
          <p:nvSpPr>
            <p:cNvPr id="35" name="Freeform 5"/>
            <p:cNvSpPr/>
            <p:nvPr/>
          </p:nvSpPr>
          <p:spPr bwMode="auto">
            <a:xfrm>
              <a:off x="4185624" y="2986346"/>
              <a:ext cx="1447802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文本框 22"/>
            <p:cNvSpPr txBox="1"/>
            <p:nvPr/>
          </p:nvSpPr>
          <p:spPr>
            <a:xfrm>
              <a:off x="4457563" y="3174710"/>
              <a:ext cx="1185423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子女医疗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171843" y="1734459"/>
            <a:ext cx="1236602" cy="1088291"/>
            <a:chOff x="5645800" y="2320390"/>
            <a:chExt cx="1447800" cy="1306512"/>
          </a:xfrm>
        </p:grpSpPr>
        <p:sp>
          <p:nvSpPr>
            <p:cNvPr id="33" name="Freeform 5"/>
            <p:cNvSpPr/>
            <p:nvPr/>
          </p:nvSpPr>
          <p:spPr bwMode="auto">
            <a:xfrm>
              <a:off x="5645800" y="2320390"/>
              <a:ext cx="1447800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文本框 22"/>
            <p:cNvSpPr txBox="1"/>
            <p:nvPr/>
          </p:nvSpPr>
          <p:spPr>
            <a:xfrm>
              <a:off x="5871185" y="2437259"/>
              <a:ext cx="1185425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基本工资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367224" y="1384217"/>
            <a:ext cx="1236602" cy="1088291"/>
            <a:chOff x="7045544" y="1823122"/>
            <a:chExt cx="1447800" cy="1306512"/>
          </a:xfrm>
        </p:grpSpPr>
        <p:sp>
          <p:nvSpPr>
            <p:cNvPr id="31" name="Freeform 5"/>
            <p:cNvSpPr/>
            <p:nvPr/>
          </p:nvSpPr>
          <p:spPr bwMode="auto">
            <a:xfrm>
              <a:off x="7045544" y="1823122"/>
              <a:ext cx="1447800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文本框 22"/>
            <p:cNvSpPr txBox="1"/>
            <p:nvPr/>
          </p:nvSpPr>
          <p:spPr>
            <a:xfrm>
              <a:off x="7266023" y="1940505"/>
              <a:ext cx="1185425" cy="9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节日</a:t>
              </a:r>
              <a:endPara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慰问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39826" y="2023330"/>
            <a:ext cx="1236602" cy="1088291"/>
            <a:chOff x="8419950" y="2590073"/>
            <a:chExt cx="1447800" cy="1306512"/>
          </a:xfrm>
        </p:grpSpPr>
        <p:sp>
          <p:nvSpPr>
            <p:cNvPr id="29" name="Freeform 5"/>
            <p:cNvSpPr/>
            <p:nvPr/>
          </p:nvSpPr>
          <p:spPr bwMode="auto">
            <a:xfrm>
              <a:off x="8419950" y="2590073"/>
              <a:ext cx="1447800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EA144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8648892" y="2718367"/>
              <a:ext cx="1185425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生育慰问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84843" y="3232778"/>
            <a:ext cx="1236602" cy="1088291"/>
            <a:chOff x="8493922" y="4041888"/>
            <a:chExt cx="1447800" cy="1306512"/>
          </a:xfrm>
        </p:grpSpPr>
        <p:sp>
          <p:nvSpPr>
            <p:cNvPr id="27" name="Freeform 5"/>
            <p:cNvSpPr/>
            <p:nvPr/>
          </p:nvSpPr>
          <p:spPr bwMode="auto">
            <a:xfrm>
              <a:off x="8493922" y="4041888"/>
              <a:ext cx="1447800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3D160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文本框 22"/>
            <p:cNvSpPr txBox="1"/>
            <p:nvPr/>
          </p:nvSpPr>
          <p:spPr>
            <a:xfrm>
              <a:off x="8736559" y="4256326"/>
              <a:ext cx="1185425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带薪年假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29784" y="2557159"/>
            <a:ext cx="1236602" cy="1088291"/>
            <a:chOff x="9811194" y="3231112"/>
            <a:chExt cx="1447800" cy="1306512"/>
          </a:xfrm>
        </p:grpSpPr>
        <p:sp>
          <p:nvSpPr>
            <p:cNvPr id="25" name="Freeform 5"/>
            <p:cNvSpPr/>
            <p:nvPr/>
          </p:nvSpPr>
          <p:spPr bwMode="auto">
            <a:xfrm>
              <a:off x="9811194" y="3231112"/>
              <a:ext cx="1447800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88C6C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文本框 22"/>
            <p:cNvSpPr txBox="1"/>
            <p:nvPr/>
          </p:nvSpPr>
          <p:spPr>
            <a:xfrm>
              <a:off x="10065638" y="3360973"/>
              <a:ext cx="1185425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通讯补贴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20334" y="1979946"/>
            <a:ext cx="1236602" cy="1088291"/>
            <a:chOff x="2755720" y="2513184"/>
            <a:chExt cx="1447797" cy="1306512"/>
          </a:xfrm>
        </p:grpSpPr>
        <p:sp>
          <p:nvSpPr>
            <p:cNvPr id="23" name="Freeform 5"/>
            <p:cNvSpPr/>
            <p:nvPr/>
          </p:nvSpPr>
          <p:spPr bwMode="auto">
            <a:xfrm>
              <a:off x="2755720" y="2513184"/>
              <a:ext cx="1447797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FEA144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文本框 22"/>
            <p:cNvSpPr txBox="1"/>
            <p:nvPr/>
          </p:nvSpPr>
          <p:spPr>
            <a:xfrm>
              <a:off x="3011878" y="2689014"/>
              <a:ext cx="1185425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补充医疗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906495" y="1127619"/>
            <a:ext cx="1253958" cy="1088291"/>
            <a:chOff x="4145554" y="1489658"/>
            <a:chExt cx="1468190" cy="1306512"/>
          </a:xfrm>
        </p:grpSpPr>
        <p:sp>
          <p:nvSpPr>
            <p:cNvPr id="21" name="Freeform 5"/>
            <p:cNvSpPr/>
            <p:nvPr/>
          </p:nvSpPr>
          <p:spPr bwMode="auto">
            <a:xfrm>
              <a:off x="4145554" y="1489658"/>
              <a:ext cx="1447802" cy="1306512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88C6C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文本框 22"/>
            <p:cNvSpPr txBox="1"/>
            <p:nvPr/>
          </p:nvSpPr>
          <p:spPr>
            <a:xfrm>
              <a:off x="4428316" y="1592718"/>
              <a:ext cx="1185428" cy="9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交通补贴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Freeform 5"/>
          <p:cNvSpPr/>
          <p:nvPr/>
        </p:nvSpPr>
        <p:spPr bwMode="auto">
          <a:xfrm>
            <a:off x="1716715" y="843558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文本框 22"/>
          <p:cNvSpPr txBox="1"/>
          <p:nvPr/>
        </p:nvSpPr>
        <p:spPr>
          <a:xfrm>
            <a:off x="1875316" y="975518"/>
            <a:ext cx="101250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企业年金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 5"/>
          <p:cNvSpPr/>
          <p:nvPr/>
        </p:nvSpPr>
        <p:spPr bwMode="auto">
          <a:xfrm>
            <a:off x="5423630" y="2643758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88C6C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文本框 22"/>
          <p:cNvSpPr txBox="1"/>
          <p:nvPr/>
        </p:nvSpPr>
        <p:spPr>
          <a:xfrm>
            <a:off x="5640957" y="2751929"/>
            <a:ext cx="101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生日慰问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Freeform 5"/>
          <p:cNvSpPr/>
          <p:nvPr/>
        </p:nvSpPr>
        <p:spPr bwMode="auto">
          <a:xfrm>
            <a:off x="4211960" y="2995627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文本框 22"/>
          <p:cNvSpPr txBox="1"/>
          <p:nvPr/>
        </p:nvSpPr>
        <p:spPr>
          <a:xfrm>
            <a:off x="4400277" y="3093404"/>
            <a:ext cx="101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年度绩效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Freeform 5"/>
          <p:cNvSpPr/>
          <p:nvPr/>
        </p:nvSpPr>
        <p:spPr bwMode="auto">
          <a:xfrm>
            <a:off x="3047366" y="3579862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EA14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文本框 22"/>
          <p:cNvSpPr txBox="1"/>
          <p:nvPr/>
        </p:nvSpPr>
        <p:spPr>
          <a:xfrm>
            <a:off x="3242911" y="3686728"/>
            <a:ext cx="101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用餐补贴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Freeform 5"/>
          <p:cNvSpPr/>
          <p:nvPr/>
        </p:nvSpPr>
        <p:spPr bwMode="auto">
          <a:xfrm>
            <a:off x="6588224" y="771550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3D16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文本框 22"/>
          <p:cNvSpPr txBox="1"/>
          <p:nvPr/>
        </p:nvSpPr>
        <p:spPr>
          <a:xfrm>
            <a:off x="6795466" y="950171"/>
            <a:ext cx="101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结婚慰问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Freeform 5"/>
          <p:cNvSpPr/>
          <p:nvPr/>
        </p:nvSpPr>
        <p:spPr bwMode="auto">
          <a:xfrm>
            <a:off x="7727886" y="1275606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EA14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22"/>
          <p:cNvSpPr txBox="1"/>
          <p:nvPr/>
        </p:nvSpPr>
        <p:spPr>
          <a:xfrm>
            <a:off x="7923431" y="1382472"/>
            <a:ext cx="101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年度体检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Freeform 5"/>
          <p:cNvSpPr/>
          <p:nvPr/>
        </p:nvSpPr>
        <p:spPr bwMode="auto">
          <a:xfrm>
            <a:off x="4127486" y="547355"/>
            <a:ext cx="1236602" cy="1088291"/>
          </a:xfrm>
          <a:custGeom>
            <a:avLst/>
            <a:gdLst>
              <a:gd name="T0" fmla="*/ 1136760 w 2740"/>
              <a:gd name="T1" fmla="*/ 1235640 h 2446"/>
              <a:gd name="T2" fmla="*/ 1086026 w 2740"/>
              <a:gd name="T3" fmla="*/ 1286347 h 2446"/>
              <a:gd name="T4" fmla="*/ 1013624 w 2740"/>
              <a:gd name="T5" fmla="*/ 1305028 h 2446"/>
              <a:gd name="T6" fmla="*/ 431239 w 2740"/>
              <a:gd name="T7" fmla="*/ 1305028 h 2446"/>
              <a:gd name="T8" fmla="*/ 362009 w 2740"/>
              <a:gd name="T9" fmla="*/ 1286347 h 2446"/>
              <a:gd name="T10" fmla="*/ 311274 w 2740"/>
              <a:gd name="T11" fmla="*/ 1235107 h 2446"/>
              <a:gd name="T12" fmla="*/ 19025 w 2740"/>
              <a:gd name="T13" fmla="*/ 723770 h 2446"/>
              <a:gd name="T14" fmla="*/ 0 w 2740"/>
              <a:gd name="T15" fmla="*/ 652781 h 2446"/>
              <a:gd name="T16" fmla="*/ 19025 w 2740"/>
              <a:gd name="T17" fmla="*/ 581258 h 2446"/>
              <a:gd name="T18" fmla="*/ 310218 w 2740"/>
              <a:gd name="T19" fmla="*/ 72057 h 2446"/>
              <a:gd name="T20" fmla="*/ 362009 w 2740"/>
              <a:gd name="T21" fmla="*/ 19749 h 2446"/>
              <a:gd name="T22" fmla="*/ 428068 w 2740"/>
              <a:gd name="T23" fmla="*/ 534 h 2446"/>
              <a:gd name="T24" fmla="*/ 1012567 w 2740"/>
              <a:gd name="T25" fmla="*/ 534 h 2446"/>
              <a:gd name="T26" fmla="*/ 1086026 w 2740"/>
              <a:gd name="T27" fmla="*/ 19749 h 2446"/>
              <a:gd name="T28" fmla="*/ 1136760 w 2740"/>
              <a:gd name="T29" fmla="*/ 70456 h 2446"/>
              <a:gd name="T30" fmla="*/ 1427952 w 2740"/>
              <a:gd name="T31" fmla="*/ 579657 h 2446"/>
              <a:gd name="T32" fmla="*/ 1448034 w 2740"/>
              <a:gd name="T33" fmla="*/ 652781 h 2446"/>
              <a:gd name="T34" fmla="*/ 1427423 w 2740"/>
              <a:gd name="T35" fmla="*/ 726439 h 2446"/>
              <a:gd name="T36" fmla="*/ 1136760 w 2740"/>
              <a:gd name="T37" fmla="*/ 1235640 h 244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40"/>
              <a:gd name="T58" fmla="*/ 0 h 2446"/>
              <a:gd name="T59" fmla="*/ 2740 w 2740"/>
              <a:gd name="T60" fmla="*/ 2446 h 244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EA144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3" name="文本框 22"/>
          <p:cNvSpPr txBox="1"/>
          <p:nvPr/>
        </p:nvSpPr>
        <p:spPr>
          <a:xfrm>
            <a:off x="4323031" y="654221"/>
            <a:ext cx="1012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绩效奖金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4" name="矩形 3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5" name="图片 4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 animBg="1"/>
      <p:bldP spid="40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D:\办公室工作\工会工作\2018年工会总结\各类工会素材照片\IMG_20180527_092521.jpgIMG_20180527_09252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334385" y="1523365"/>
            <a:ext cx="2511425" cy="1669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4" name="组合 23"/>
          <p:cNvGrpSpPr/>
          <p:nvPr/>
        </p:nvGrpSpPr>
        <p:grpSpPr>
          <a:xfrm>
            <a:off x="336081" y="944583"/>
            <a:ext cx="3238019" cy="475253"/>
            <a:chOff x="4511824" y="1206964"/>
            <a:chExt cx="3005292" cy="576064"/>
          </a:xfrm>
        </p:grpSpPr>
        <p:sp>
          <p:nvSpPr>
            <p:cNvPr id="25" name="矩形 24"/>
            <p:cNvSpPr/>
            <p:nvPr/>
          </p:nvSpPr>
          <p:spPr>
            <a:xfrm>
              <a:off x="4857681" y="1206964"/>
              <a:ext cx="2659435" cy="576063"/>
            </a:xfrm>
            <a:prstGeom prst="rect">
              <a:avLst/>
            </a:prstGeom>
            <a:gradFill flip="none" rotWithShape="1">
              <a:gsLst>
                <a:gs pos="0">
                  <a:srgbClr val="9A0000">
                    <a:shade val="30000"/>
                    <a:satMod val="115000"/>
                  </a:srgbClr>
                </a:gs>
                <a:gs pos="50000">
                  <a:srgbClr val="9A0000">
                    <a:shade val="67500"/>
                    <a:satMod val="115000"/>
                  </a:srgbClr>
                </a:gs>
                <a:gs pos="100000">
                  <a:srgbClr val="9A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310" b="1" dirty="0" smtClean="0">
                  <a:latin typeface="微软雅黑" pitchFamily="34" charset="-122"/>
                  <a:ea typeface="微软雅黑" pitchFamily="34" charset="-122"/>
                </a:rPr>
                <a:t>多</a:t>
              </a:r>
              <a:r>
                <a:rPr lang="en-US" altLang="zh-CN" sz="2310" b="1" dirty="0" smtClean="0">
                  <a:latin typeface="微软雅黑" pitchFamily="34" charset="-122"/>
                  <a:ea typeface="微软雅黑" pitchFamily="34" charset="-122"/>
                </a:rPr>
                <a:t>Young</a:t>
              </a:r>
              <a:r>
                <a:rPr lang="zh-CN" altLang="en-US" sz="2310" b="1" dirty="0" smtClean="0">
                  <a:latin typeface="微软雅黑" pitchFamily="34" charset="-122"/>
                  <a:ea typeface="微软雅黑" pitchFamily="34" charset="-122"/>
                </a:rPr>
                <a:t>活动</a:t>
              </a:r>
              <a:endParaRPr lang="zh-CN" altLang="en-US" sz="231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511824" y="1206964"/>
              <a:ext cx="576064" cy="576064"/>
              <a:chOff x="2131368" y="1634820"/>
              <a:chExt cx="576064" cy="576064"/>
            </a:xfrm>
          </p:grpSpPr>
          <p:sp>
            <p:nvSpPr>
              <p:cNvPr id="27" name="椭圆 26"/>
              <p:cNvSpPr/>
              <p:nvPr/>
            </p:nvSpPr>
            <p:spPr bwMode="auto">
              <a:xfrm>
                <a:off x="2131368" y="1634820"/>
                <a:ext cx="576064" cy="576064"/>
              </a:xfrm>
              <a:prstGeom prst="ellipse">
                <a:avLst/>
              </a:prstGeom>
              <a:gradFill flip="none" rotWithShape="1">
                <a:gsLst>
                  <a:gs pos="0">
                    <a:srgbClr val="9A0000">
                      <a:shade val="30000"/>
                      <a:satMod val="115000"/>
                    </a:srgbClr>
                  </a:gs>
                  <a:gs pos="50000">
                    <a:srgbClr val="9A0000">
                      <a:shade val="67500"/>
                      <a:satMod val="115000"/>
                    </a:srgbClr>
                  </a:gs>
                  <a:gs pos="100000">
                    <a:srgbClr val="9A0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9525">
                <a:noFill/>
                <a:miter lim="800000"/>
              </a:ln>
            </p:spPr>
            <p:txBody>
              <a:bodyPr lIns="237600" rIns="118800" rtlCol="0" anchor="ctr"/>
              <a:lstStyle/>
              <a:p>
                <a:pPr algn="ctr"/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 bwMode="auto">
              <a:xfrm>
                <a:off x="2207568" y="1711020"/>
                <a:ext cx="336489" cy="42366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lIns="237600" rIns="118800" rtlCol="0" anchor="ctr"/>
              <a:lstStyle/>
              <a:p>
                <a:pPr algn="ctr"/>
                <a:endPara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pic>
        <p:nvPicPr>
          <p:cNvPr id="29" name="图片 28" descr="D:\办公室工作\拍摄照片\2019\20190427南京分行运动会\有用\图片新闻\20.jpg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74882" y="3481273"/>
            <a:ext cx="2430434" cy="1618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图片 29" descr="D:\办公室工作\工会工作\2018年工会总结\各类工会素材照片\瑜伽2.jpg瑜伽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82927" y="3461098"/>
            <a:ext cx="2182495" cy="1639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图片 30" descr="C:\Users\gexin_nj\Desktop\538_1.jpg538_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77466" y="1608250"/>
            <a:ext cx="2237740" cy="1490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2" name="矩形 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  <p:pic>
        <p:nvPicPr>
          <p:cNvPr id="3" name="图片 2" descr="_MG_64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465" y="3461385"/>
            <a:ext cx="2438400" cy="1624330"/>
          </a:xfrm>
          <a:prstGeom prst="rect">
            <a:avLst/>
          </a:prstGeom>
        </p:spPr>
      </p:pic>
      <p:pic>
        <p:nvPicPr>
          <p:cNvPr id="4" name="图片 3" descr="_MG_326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465" y="1523365"/>
            <a:ext cx="2438400" cy="1624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552" y="1491630"/>
            <a:ext cx="2648197" cy="2161309"/>
            <a:chOff x="3289465" y="1959429"/>
            <a:chExt cx="2648197" cy="2161309"/>
          </a:xfrm>
        </p:grpSpPr>
        <p:sp>
          <p:nvSpPr>
            <p:cNvPr id="3" name="六边形 2"/>
            <p:cNvSpPr/>
            <p:nvPr/>
          </p:nvSpPr>
          <p:spPr>
            <a:xfrm>
              <a:off x="3479469" y="1959429"/>
              <a:ext cx="2458193" cy="2161309"/>
            </a:xfrm>
            <a:prstGeom prst="hexagon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" name="六边形 3"/>
            <p:cNvSpPr/>
            <p:nvPr/>
          </p:nvSpPr>
          <p:spPr>
            <a:xfrm>
              <a:off x="3289465" y="2137560"/>
              <a:ext cx="2224373" cy="18377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1"/>
          <p:cNvSpPr txBox="1"/>
          <p:nvPr/>
        </p:nvSpPr>
        <p:spPr>
          <a:xfrm>
            <a:off x="895813" y="1772065"/>
            <a:ext cx="17457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800" dirty="0" smtClean="0">
                <a:solidFill>
                  <a:srgbClr val="EB6C15"/>
                </a:solidFill>
                <a:latin typeface="Impact" pitchFamily="34" charset="0"/>
              </a:rPr>
              <a:t>04 </a:t>
            </a:r>
            <a:endParaRPr lang="zh-CN" altLang="en-US" sz="9800" dirty="0">
              <a:solidFill>
                <a:srgbClr val="EB6C15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1793" y="1657287"/>
            <a:ext cx="2492972" cy="784820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zh-CN" altLang="en-US" sz="4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加入中信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4053" y="2559057"/>
            <a:ext cx="2788452" cy="400099"/>
          </a:xfrm>
          <a:prstGeom prst="rect">
            <a:avLst/>
          </a:prstGeom>
          <a:noFill/>
        </p:spPr>
        <p:txBody>
          <a:bodyPr wrap="square" lIns="91431" tIns="45715" rIns="91431" bIns="4571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Recruitment Process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515710" y="2446761"/>
            <a:ext cx="490030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5062555" y="915566"/>
            <a:ext cx="24675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5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招聘对象</a:t>
            </a:r>
            <a:endParaRPr lang="zh-CN" altLang="en-US" sz="405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99992" y="1779662"/>
            <a:ext cx="1366361" cy="1366361"/>
            <a:chOff x="7684" y="3324"/>
            <a:chExt cx="2869" cy="2869"/>
          </a:xfrm>
        </p:grpSpPr>
        <p:sp>
          <p:nvSpPr>
            <p:cNvPr id="4" name="椭圆 3"/>
            <p:cNvSpPr/>
            <p:nvPr/>
          </p:nvSpPr>
          <p:spPr>
            <a:xfrm>
              <a:off x="7684" y="3324"/>
              <a:ext cx="2869" cy="28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6"/>
            <p:cNvSpPr txBox="1"/>
            <p:nvPr/>
          </p:nvSpPr>
          <p:spPr>
            <a:xfrm>
              <a:off x="7827" y="3902"/>
              <a:ext cx="2584" cy="1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国内</a:t>
              </a:r>
              <a:endParaRPr lang="en-US" altLang="zh-CN" sz="27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7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学生</a:t>
              </a:r>
              <a:endParaRPr lang="zh-CN" altLang="en-US" sz="27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661260" y="1779662"/>
            <a:ext cx="1366361" cy="1366361"/>
            <a:chOff x="11578" y="3324"/>
            <a:chExt cx="2869" cy="2869"/>
          </a:xfrm>
        </p:grpSpPr>
        <p:sp>
          <p:nvSpPr>
            <p:cNvPr id="7" name="椭圆 6"/>
            <p:cNvSpPr/>
            <p:nvPr/>
          </p:nvSpPr>
          <p:spPr>
            <a:xfrm>
              <a:off x="11578" y="3324"/>
              <a:ext cx="2869" cy="2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11720" y="3814"/>
              <a:ext cx="2584" cy="1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7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海外</a:t>
              </a:r>
              <a:endParaRPr lang="en-US" altLang="zh-CN" sz="2700" b="1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700" b="1" dirty="0" smtClean="0">
                  <a:solidFill>
                    <a:schemeClr val="bg1"/>
                  </a:solidFill>
                  <a:cs typeface="+mn-ea"/>
                  <a:sym typeface="+mn-lt"/>
                </a:rPr>
                <a:t>留学生</a:t>
              </a:r>
              <a:endParaRPr lang="zh-CN" altLang="en-US" sz="27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文本框 13"/>
          <p:cNvSpPr txBox="1"/>
          <p:nvPr/>
        </p:nvSpPr>
        <p:spPr>
          <a:xfrm>
            <a:off x="4509991" y="3221746"/>
            <a:ext cx="1731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国内全日制普通高等院校列入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2020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年国家统分计划的应届毕业生（不含委培生和定向生）。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4"/>
          <p:cNvSpPr txBox="1"/>
          <p:nvPr/>
        </p:nvSpPr>
        <p:spPr>
          <a:xfrm>
            <a:off x="6661259" y="3222223"/>
            <a:ext cx="1511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2019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月至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2020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月毕业且初次就业的海外及港澳台地区院校留学生。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11174" y="1065633"/>
            <a:ext cx="3484026" cy="3162301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515675" y="881597"/>
            <a:ext cx="8232789" cy="4138425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435992" y="681395"/>
            <a:ext cx="480131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我们期待这样的你加入</a:t>
            </a:r>
            <a:endParaRPr lang="en-US" altLang="zh-CN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n-US" altLang="zh-CN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 NEED YOU!</a:t>
            </a:r>
            <a:endParaRPr lang="zh-CN" alt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4" name="文本框 3"/>
          <p:cNvSpPr txBox="1"/>
          <p:nvPr/>
        </p:nvSpPr>
        <p:spPr>
          <a:xfrm rot="21296866">
            <a:off x="754122" y="2499742"/>
            <a:ext cx="1513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诚信、正直、可靠有担当</a:t>
            </a:r>
            <a:endParaRPr lang="zh-CN" altLang="en-US" sz="1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" name="文本框 4"/>
          <p:cNvSpPr txBox="1"/>
          <p:nvPr/>
        </p:nvSpPr>
        <p:spPr>
          <a:xfrm>
            <a:off x="4086714" y="2635047"/>
            <a:ext cx="1349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楷体" pitchFamily="49" charset="-122"/>
                <a:ea typeface="楷体" pitchFamily="49" charset="-122"/>
              </a:rPr>
              <a:t>有上进心</a:t>
            </a:r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、敢为人先</a:t>
            </a:r>
            <a:endParaRPr lang="zh-CN" altLang="en-US" dirty="0"/>
          </a:p>
        </p:txBody>
      </p:sp>
      <p:sp>
        <p:nvSpPr>
          <p:cNvPr id="56" name="文本框 38"/>
          <p:cNvSpPr txBox="1"/>
          <p:nvPr/>
        </p:nvSpPr>
        <p:spPr>
          <a:xfrm>
            <a:off x="5940152" y="2787774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善于表达、</a:t>
            </a:r>
            <a:endParaRPr lang="en-US" altLang="zh-CN" sz="16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团队意识</a:t>
            </a:r>
            <a:endParaRPr lang="zh-CN" altLang="en-US" sz="1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7" name="文本框 39"/>
          <p:cNvSpPr txBox="1"/>
          <p:nvPr/>
        </p:nvSpPr>
        <p:spPr>
          <a:xfrm rot="792543">
            <a:off x="2850598" y="1952458"/>
            <a:ext cx="1032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阳光开朗</a:t>
            </a:r>
            <a:endParaRPr lang="zh-CN" altLang="en-US" sz="16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8" name="文本框 40"/>
          <p:cNvSpPr txBox="1"/>
          <p:nvPr/>
        </p:nvSpPr>
        <p:spPr>
          <a:xfrm>
            <a:off x="6876256" y="1203599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有恒心，</a:t>
            </a:r>
            <a:endParaRPr lang="en-US" altLang="zh-CN" sz="1600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600" dirty="0" smtClean="0">
                <a:latin typeface="楷体" pitchFamily="49" charset="-122"/>
                <a:ea typeface="楷体" pitchFamily="49" charset="-122"/>
              </a:rPr>
              <a:t>匠心精神</a:t>
            </a:r>
            <a:endParaRPr lang="zh-CN" altLang="en-US" dirty="0"/>
          </a:p>
        </p:txBody>
      </p:sp>
      <p:grpSp>
        <p:nvGrpSpPr>
          <p:cNvPr id="34" name="组合 33"/>
          <p:cNvGrpSpPr/>
          <p:nvPr/>
        </p:nvGrpSpPr>
        <p:grpSpPr>
          <a:xfrm>
            <a:off x="310515" y="2794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32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5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50"/>
                            </p:stCondLst>
                            <p:childTnLst>
                              <p:par>
                                <p:cTn id="2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5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5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5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3" grpId="1"/>
      <p:bldP spid="54" grpId="0"/>
      <p:bldP spid="55" grpId="0"/>
      <p:bldP spid="56" grpId="0"/>
      <p:bldP spid="57" grpId="0"/>
      <p:bldP spid="5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/>
        </p:nvSpPr>
        <p:spPr>
          <a:xfrm>
            <a:off x="3131840" y="699542"/>
            <a:ext cx="246751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5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招聘岗位</a:t>
            </a:r>
            <a:endParaRPr lang="zh-CN" altLang="en-US" sz="405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4" name="图片 3" descr="5b44db0c842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82118" y="1408515"/>
            <a:ext cx="1854936" cy="1427122"/>
          </a:xfrm>
          <a:prstGeom prst="rect">
            <a:avLst/>
          </a:prstGeom>
        </p:spPr>
      </p:pic>
      <p:pic>
        <p:nvPicPr>
          <p:cNvPr id="5" name="图片 4" descr="59c1f290afdb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36096" y="1330480"/>
            <a:ext cx="2407885" cy="148307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097693" y="2852259"/>
            <a:ext cx="3538616" cy="702946"/>
            <a:chOff x="2672" y="6349"/>
            <a:chExt cx="2386" cy="1476"/>
          </a:xfrm>
        </p:grpSpPr>
        <p:sp>
          <p:nvSpPr>
            <p:cNvPr id="7" name="矩形 6"/>
            <p:cNvSpPr/>
            <p:nvPr/>
          </p:nvSpPr>
          <p:spPr>
            <a:xfrm>
              <a:off x="2721" y="6349"/>
              <a:ext cx="2282" cy="14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26"/>
            <p:cNvSpPr txBox="1"/>
            <p:nvPr/>
          </p:nvSpPr>
          <p:spPr>
            <a:xfrm>
              <a:off x="2672" y="6357"/>
              <a:ext cx="2386" cy="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管理培训生</a:t>
              </a:r>
              <a:endParaRPr lang="en-US" altLang="zh-CN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（营销方向、管理方向、信息技术方向）</a:t>
              </a:r>
              <a:endParaRPr lang="zh-CN" alt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73922" y="2890963"/>
            <a:ext cx="1944216" cy="740402"/>
            <a:chOff x="2721" y="6349"/>
            <a:chExt cx="2282" cy="3203"/>
          </a:xfrm>
        </p:grpSpPr>
        <p:sp>
          <p:nvSpPr>
            <p:cNvPr id="10" name="矩形 9"/>
            <p:cNvSpPr/>
            <p:nvPr/>
          </p:nvSpPr>
          <p:spPr>
            <a:xfrm>
              <a:off x="2721" y="6349"/>
              <a:ext cx="2282" cy="32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29"/>
            <p:cNvSpPr txBox="1"/>
            <p:nvPr/>
          </p:nvSpPr>
          <p:spPr>
            <a:xfrm>
              <a:off x="2801" y="6357"/>
              <a:ext cx="2118" cy="2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业务支持岗</a:t>
              </a:r>
              <a:endParaRPr lang="en-US" altLang="zh-CN" sz="2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（运营方向）</a:t>
              </a:r>
              <a:endParaRPr lang="zh-CN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2" name="文本框 3"/>
          <p:cNvSpPr txBox="1"/>
          <p:nvPr/>
        </p:nvSpPr>
        <p:spPr>
          <a:xfrm>
            <a:off x="1043608" y="3795886"/>
            <a:ext cx="792088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工作地点：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南京市    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无锡市    常州市    扬州市    泰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州市 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  <a:p>
            <a:r>
              <a:rPr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                   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南通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市 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镇江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市    盐城市    徐州市    淮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安市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镇江市包括：镇江市区  新区  丹阳  扬中  句容 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9"/>
          <p:cNvGrpSpPr/>
          <p:nvPr/>
        </p:nvGrpSpPr>
        <p:grpSpPr bwMode="auto">
          <a:xfrm>
            <a:off x="2267744" y="1347614"/>
            <a:ext cx="4323230" cy="3164573"/>
            <a:chOff x="0" y="0"/>
            <a:chExt cx="6067" cy="4441"/>
          </a:xfrm>
        </p:grpSpPr>
        <p:sp>
          <p:nvSpPr>
            <p:cNvPr id="3" name="AutoShape 1"/>
            <p:cNvSpPr/>
            <p:nvPr/>
          </p:nvSpPr>
          <p:spPr bwMode="auto">
            <a:xfrm>
              <a:off x="0" y="3664"/>
              <a:ext cx="6028" cy="77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0080"/>
                    <a:pt x="21527" y="9360"/>
                    <a:pt x="21386" y="8661"/>
                  </a:cubicBezTo>
                  <a:cubicBezTo>
                    <a:pt x="21245" y="7963"/>
                    <a:pt x="21035" y="7285"/>
                    <a:pt x="20769" y="6646"/>
                  </a:cubicBezTo>
                  <a:cubicBezTo>
                    <a:pt x="20503" y="6007"/>
                    <a:pt x="20180" y="5406"/>
                    <a:pt x="19816" y="4855"/>
                  </a:cubicBezTo>
                  <a:cubicBezTo>
                    <a:pt x="19453" y="4303"/>
                    <a:pt x="19049" y="3801"/>
                    <a:pt x="18621" y="3352"/>
                  </a:cubicBezTo>
                  <a:cubicBezTo>
                    <a:pt x="18192" y="2902"/>
                    <a:pt x="17741" y="2506"/>
                    <a:pt x="17280" y="2160"/>
                  </a:cubicBezTo>
                  <a:cubicBezTo>
                    <a:pt x="16819" y="1814"/>
                    <a:pt x="16349" y="1520"/>
                    <a:pt x="15882" y="1271"/>
                  </a:cubicBezTo>
                  <a:cubicBezTo>
                    <a:pt x="15415" y="1021"/>
                    <a:pt x="14951" y="818"/>
                    <a:pt x="14497" y="652"/>
                  </a:cubicBezTo>
                  <a:cubicBezTo>
                    <a:pt x="14043" y="487"/>
                    <a:pt x="13599" y="360"/>
                    <a:pt x="13171" y="263"/>
                  </a:cubicBezTo>
                  <a:cubicBezTo>
                    <a:pt x="12742" y="167"/>
                    <a:pt x="12329" y="101"/>
                    <a:pt x="11934" y="60"/>
                  </a:cubicBezTo>
                  <a:cubicBezTo>
                    <a:pt x="11538" y="18"/>
                    <a:pt x="11160" y="0"/>
                    <a:pt x="10800" y="0"/>
                  </a:cubicBezTo>
                  <a:cubicBezTo>
                    <a:pt x="10440" y="0"/>
                    <a:pt x="10062" y="18"/>
                    <a:pt x="9666" y="60"/>
                  </a:cubicBezTo>
                  <a:cubicBezTo>
                    <a:pt x="9271" y="101"/>
                    <a:pt x="8858" y="167"/>
                    <a:pt x="8429" y="263"/>
                  </a:cubicBezTo>
                  <a:cubicBezTo>
                    <a:pt x="8001" y="360"/>
                    <a:pt x="7557" y="487"/>
                    <a:pt x="7103" y="652"/>
                  </a:cubicBezTo>
                  <a:cubicBezTo>
                    <a:pt x="6649" y="818"/>
                    <a:pt x="6185" y="1021"/>
                    <a:pt x="5718" y="1271"/>
                  </a:cubicBezTo>
                  <a:cubicBezTo>
                    <a:pt x="5251" y="1520"/>
                    <a:pt x="4781" y="1814"/>
                    <a:pt x="4320" y="2160"/>
                  </a:cubicBezTo>
                  <a:cubicBezTo>
                    <a:pt x="3859" y="2506"/>
                    <a:pt x="3408" y="2902"/>
                    <a:pt x="2979" y="3352"/>
                  </a:cubicBezTo>
                  <a:cubicBezTo>
                    <a:pt x="2551" y="3801"/>
                    <a:pt x="2147" y="4303"/>
                    <a:pt x="1784" y="4855"/>
                  </a:cubicBezTo>
                  <a:cubicBezTo>
                    <a:pt x="1420" y="5406"/>
                    <a:pt x="1097" y="6007"/>
                    <a:pt x="831" y="6646"/>
                  </a:cubicBezTo>
                  <a:cubicBezTo>
                    <a:pt x="565" y="7285"/>
                    <a:pt x="355" y="7963"/>
                    <a:pt x="214" y="8661"/>
                  </a:cubicBezTo>
                  <a:cubicBezTo>
                    <a:pt x="73" y="9360"/>
                    <a:pt x="0" y="10080"/>
                    <a:pt x="0" y="10800"/>
                  </a:cubicBezTo>
                  <a:cubicBezTo>
                    <a:pt x="0" y="11520"/>
                    <a:pt x="73" y="12240"/>
                    <a:pt x="214" y="12939"/>
                  </a:cubicBezTo>
                  <a:cubicBezTo>
                    <a:pt x="355" y="13637"/>
                    <a:pt x="565" y="14315"/>
                    <a:pt x="831" y="14954"/>
                  </a:cubicBezTo>
                  <a:cubicBezTo>
                    <a:pt x="1097" y="15593"/>
                    <a:pt x="1420" y="16194"/>
                    <a:pt x="1784" y="16745"/>
                  </a:cubicBezTo>
                  <a:cubicBezTo>
                    <a:pt x="2147" y="17297"/>
                    <a:pt x="2551" y="17799"/>
                    <a:pt x="2979" y="18248"/>
                  </a:cubicBezTo>
                  <a:cubicBezTo>
                    <a:pt x="3408" y="18698"/>
                    <a:pt x="3859" y="19094"/>
                    <a:pt x="4320" y="19440"/>
                  </a:cubicBezTo>
                  <a:cubicBezTo>
                    <a:pt x="4781" y="19786"/>
                    <a:pt x="5251" y="20080"/>
                    <a:pt x="5718" y="20329"/>
                  </a:cubicBezTo>
                  <a:cubicBezTo>
                    <a:pt x="6185" y="20579"/>
                    <a:pt x="6649" y="20782"/>
                    <a:pt x="7103" y="20948"/>
                  </a:cubicBezTo>
                  <a:cubicBezTo>
                    <a:pt x="7557" y="21113"/>
                    <a:pt x="8001" y="21240"/>
                    <a:pt x="8429" y="21337"/>
                  </a:cubicBezTo>
                  <a:cubicBezTo>
                    <a:pt x="8858" y="21433"/>
                    <a:pt x="9271" y="21499"/>
                    <a:pt x="9666" y="21540"/>
                  </a:cubicBezTo>
                  <a:cubicBezTo>
                    <a:pt x="10062" y="21582"/>
                    <a:pt x="10440" y="21600"/>
                    <a:pt x="10800" y="21600"/>
                  </a:cubicBezTo>
                  <a:cubicBezTo>
                    <a:pt x="11160" y="21600"/>
                    <a:pt x="11538" y="21582"/>
                    <a:pt x="11934" y="21540"/>
                  </a:cubicBezTo>
                  <a:cubicBezTo>
                    <a:pt x="12329" y="21499"/>
                    <a:pt x="12742" y="21433"/>
                    <a:pt x="13171" y="21337"/>
                  </a:cubicBezTo>
                  <a:cubicBezTo>
                    <a:pt x="13599" y="21240"/>
                    <a:pt x="14043" y="21113"/>
                    <a:pt x="14497" y="20948"/>
                  </a:cubicBezTo>
                  <a:cubicBezTo>
                    <a:pt x="14951" y="20782"/>
                    <a:pt x="15415" y="20579"/>
                    <a:pt x="15882" y="20329"/>
                  </a:cubicBezTo>
                  <a:cubicBezTo>
                    <a:pt x="16349" y="20080"/>
                    <a:pt x="16819" y="19786"/>
                    <a:pt x="17280" y="19440"/>
                  </a:cubicBezTo>
                  <a:cubicBezTo>
                    <a:pt x="17741" y="19094"/>
                    <a:pt x="18192" y="18698"/>
                    <a:pt x="18621" y="18248"/>
                  </a:cubicBezTo>
                  <a:cubicBezTo>
                    <a:pt x="19049" y="17799"/>
                    <a:pt x="19453" y="17297"/>
                    <a:pt x="19816" y="16745"/>
                  </a:cubicBezTo>
                  <a:cubicBezTo>
                    <a:pt x="20180" y="16194"/>
                    <a:pt x="20503" y="15593"/>
                    <a:pt x="20769" y="14954"/>
                  </a:cubicBezTo>
                  <a:cubicBezTo>
                    <a:pt x="21035" y="14315"/>
                    <a:pt x="21245" y="13637"/>
                    <a:pt x="21386" y="12939"/>
                  </a:cubicBezTo>
                  <a:cubicBezTo>
                    <a:pt x="21527" y="12240"/>
                    <a:pt x="21600" y="11520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solidFill>
              <a:schemeClr val="bg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" name="Group 40"/>
            <p:cNvGrpSpPr/>
            <p:nvPr/>
          </p:nvGrpSpPr>
          <p:grpSpPr bwMode="auto">
            <a:xfrm>
              <a:off x="248" y="0"/>
              <a:ext cx="1626" cy="4143"/>
              <a:chOff x="0" y="0"/>
              <a:chExt cx="1626" cy="4143"/>
            </a:xfrm>
          </p:grpSpPr>
          <p:grpSp>
            <p:nvGrpSpPr>
              <p:cNvPr id="103" name="Group 4"/>
              <p:cNvGrpSpPr/>
              <p:nvPr/>
            </p:nvGrpSpPr>
            <p:grpSpPr bwMode="auto">
              <a:xfrm>
                <a:off x="696" y="2472"/>
                <a:ext cx="354" cy="1620"/>
                <a:chOff x="0" y="0"/>
                <a:chExt cx="354" cy="1620"/>
              </a:xfrm>
            </p:grpSpPr>
            <p:sp>
              <p:nvSpPr>
                <p:cNvPr id="139" name="AutoShape 2"/>
                <p:cNvSpPr/>
                <p:nvPr/>
              </p:nvSpPr>
              <p:spPr bwMode="auto">
                <a:xfrm>
                  <a:off x="120" y="1384"/>
                  <a:ext cx="234" cy="23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276" h="20022">
                      <a:moveTo>
                        <a:pt x="15699" y="451"/>
                      </a:moveTo>
                      <a:cubicBezTo>
                        <a:pt x="15699" y="451"/>
                        <a:pt x="20031" y="13649"/>
                        <a:pt x="20273" y="16948"/>
                      </a:cubicBezTo>
                      <a:cubicBezTo>
                        <a:pt x="20513" y="20248"/>
                        <a:pt x="5349" y="20483"/>
                        <a:pt x="3905" y="19541"/>
                      </a:cubicBezTo>
                      <a:cubicBezTo>
                        <a:pt x="2461" y="18598"/>
                        <a:pt x="-1087" y="2806"/>
                        <a:pt x="326" y="2336"/>
                      </a:cubicBezTo>
                      <a:cubicBezTo>
                        <a:pt x="1739" y="1866"/>
                        <a:pt x="15193" y="-1117"/>
                        <a:pt x="15699" y="451"/>
                      </a:cubicBezTo>
                      <a:close/>
                      <a:moveTo>
                        <a:pt x="15699" y="451"/>
                      </a:move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AutoShape 3"/>
                <p:cNvSpPr/>
                <p:nvPr/>
              </p:nvSpPr>
              <p:spPr bwMode="auto">
                <a:xfrm>
                  <a:off x="0" y="0"/>
                  <a:ext cx="333" cy="14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0525">
                      <a:moveTo>
                        <a:pt x="9180" y="19891"/>
                      </a:moveTo>
                      <a:cubicBezTo>
                        <a:pt x="9180" y="19891"/>
                        <a:pt x="13140" y="20719"/>
                        <a:pt x="16380" y="20483"/>
                      </a:cubicBezTo>
                      <a:cubicBezTo>
                        <a:pt x="19620" y="20246"/>
                        <a:pt x="21600" y="19891"/>
                        <a:pt x="21600" y="19891"/>
                      </a:cubicBezTo>
                      <a:cubicBezTo>
                        <a:pt x="21600" y="19891"/>
                        <a:pt x="16380" y="13113"/>
                        <a:pt x="15390" y="10157"/>
                      </a:cubicBezTo>
                      <a:cubicBezTo>
                        <a:pt x="14400" y="7201"/>
                        <a:pt x="17471" y="1334"/>
                        <a:pt x="16560" y="226"/>
                      </a:cubicBezTo>
                      <a:cubicBezTo>
                        <a:pt x="15648" y="-881"/>
                        <a:pt x="0" y="2432"/>
                        <a:pt x="0" y="2432"/>
                      </a:cubicBezTo>
                      <a:cubicBezTo>
                        <a:pt x="0" y="2432"/>
                        <a:pt x="5400" y="17606"/>
                        <a:pt x="9180" y="19891"/>
                      </a:cubicBezTo>
                      <a:close/>
                      <a:moveTo>
                        <a:pt x="9180" y="19891"/>
                      </a:moveTo>
                    </a:path>
                  </a:pathLst>
                </a:custGeom>
                <a:solidFill>
                  <a:srgbClr val="006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4" name="Group 7"/>
              <p:cNvGrpSpPr/>
              <p:nvPr/>
            </p:nvGrpSpPr>
            <p:grpSpPr bwMode="auto">
              <a:xfrm>
                <a:off x="464" y="2416"/>
                <a:ext cx="518" cy="1727"/>
                <a:chOff x="0" y="0"/>
                <a:chExt cx="518" cy="1727"/>
              </a:xfrm>
            </p:grpSpPr>
            <p:sp>
              <p:nvSpPr>
                <p:cNvPr id="137" name="AutoShape 5"/>
                <p:cNvSpPr/>
                <p:nvPr/>
              </p:nvSpPr>
              <p:spPr bwMode="auto">
                <a:xfrm>
                  <a:off x="0" y="1464"/>
                  <a:ext cx="427" cy="26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143" h="20277">
                      <a:moveTo>
                        <a:pt x="12307" y="1639"/>
                      </a:moveTo>
                      <a:cubicBezTo>
                        <a:pt x="12307" y="1639"/>
                        <a:pt x="8867" y="10193"/>
                        <a:pt x="8042" y="10835"/>
                      </a:cubicBezTo>
                      <a:cubicBezTo>
                        <a:pt x="7216" y="11476"/>
                        <a:pt x="1575" y="10193"/>
                        <a:pt x="1025" y="10835"/>
                      </a:cubicBezTo>
                      <a:cubicBezTo>
                        <a:pt x="475" y="11476"/>
                        <a:pt x="-213" y="16823"/>
                        <a:pt x="62" y="17678"/>
                      </a:cubicBezTo>
                      <a:cubicBezTo>
                        <a:pt x="338" y="18533"/>
                        <a:pt x="9142" y="20031"/>
                        <a:pt x="11619" y="20244"/>
                      </a:cubicBezTo>
                      <a:cubicBezTo>
                        <a:pt x="14096" y="20458"/>
                        <a:pt x="19598" y="19603"/>
                        <a:pt x="21112" y="18105"/>
                      </a:cubicBezTo>
                      <a:cubicBezTo>
                        <a:pt x="21387" y="17036"/>
                        <a:pt x="19736" y="3135"/>
                        <a:pt x="19186" y="1638"/>
                      </a:cubicBezTo>
                      <a:cubicBezTo>
                        <a:pt x="18635" y="141"/>
                        <a:pt x="12719" y="-1142"/>
                        <a:pt x="12307" y="1639"/>
                      </a:cubicBezTo>
                      <a:close/>
                      <a:moveTo>
                        <a:pt x="12307" y="1639"/>
                      </a:move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8" name="AutoShape 6"/>
                <p:cNvSpPr/>
                <p:nvPr/>
              </p:nvSpPr>
              <p:spPr bwMode="auto">
                <a:xfrm>
                  <a:off x="24" y="0"/>
                  <a:ext cx="494" cy="153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71" h="21307">
                      <a:moveTo>
                        <a:pt x="0" y="52"/>
                      </a:moveTo>
                      <a:cubicBezTo>
                        <a:pt x="0" y="52"/>
                        <a:pt x="480" y="9772"/>
                        <a:pt x="1920" y="11739"/>
                      </a:cubicBezTo>
                      <a:cubicBezTo>
                        <a:pt x="3360" y="13706"/>
                        <a:pt x="7261" y="18682"/>
                        <a:pt x="7591" y="19106"/>
                      </a:cubicBezTo>
                      <a:cubicBezTo>
                        <a:pt x="7591" y="19106"/>
                        <a:pt x="7501" y="19569"/>
                        <a:pt x="7591" y="19800"/>
                      </a:cubicBezTo>
                      <a:cubicBezTo>
                        <a:pt x="7680" y="20032"/>
                        <a:pt x="8760" y="20919"/>
                        <a:pt x="9480" y="21112"/>
                      </a:cubicBezTo>
                      <a:cubicBezTo>
                        <a:pt x="10200" y="21305"/>
                        <a:pt x="15600" y="21536"/>
                        <a:pt x="16877" y="20820"/>
                      </a:cubicBezTo>
                      <a:cubicBezTo>
                        <a:pt x="16877" y="20820"/>
                        <a:pt x="15120" y="17679"/>
                        <a:pt x="14400" y="16406"/>
                      </a:cubicBezTo>
                      <a:cubicBezTo>
                        <a:pt x="13680" y="15133"/>
                        <a:pt x="10440" y="6339"/>
                        <a:pt x="11400" y="3523"/>
                      </a:cubicBezTo>
                      <a:cubicBezTo>
                        <a:pt x="11400" y="3523"/>
                        <a:pt x="18000" y="2135"/>
                        <a:pt x="19800" y="1672"/>
                      </a:cubicBezTo>
                      <a:cubicBezTo>
                        <a:pt x="21600" y="1209"/>
                        <a:pt x="21360" y="167"/>
                        <a:pt x="21360" y="52"/>
                      </a:cubicBezTo>
                      <a:cubicBezTo>
                        <a:pt x="21360" y="-64"/>
                        <a:pt x="0" y="52"/>
                        <a:pt x="0" y="52"/>
                      </a:cubicBezTo>
                      <a:close/>
                      <a:moveTo>
                        <a:pt x="0" y="52"/>
                      </a:moveTo>
                    </a:path>
                  </a:pathLst>
                </a:custGeom>
                <a:solidFill>
                  <a:srgbClr val="006C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5" name="Group 24"/>
              <p:cNvGrpSpPr/>
              <p:nvPr/>
            </p:nvGrpSpPr>
            <p:grpSpPr bwMode="auto">
              <a:xfrm>
                <a:off x="0" y="0"/>
                <a:ext cx="1201" cy="1539"/>
                <a:chOff x="0" y="0"/>
                <a:chExt cx="1201" cy="1539"/>
              </a:xfrm>
            </p:grpSpPr>
            <p:grpSp>
              <p:nvGrpSpPr>
                <p:cNvPr id="121" name="Group 21"/>
                <p:cNvGrpSpPr/>
                <p:nvPr/>
              </p:nvGrpSpPr>
              <p:grpSpPr bwMode="auto">
                <a:xfrm>
                  <a:off x="0" y="0"/>
                  <a:ext cx="880" cy="705"/>
                  <a:chOff x="0" y="0"/>
                  <a:chExt cx="880" cy="705"/>
                </a:xfrm>
              </p:grpSpPr>
              <p:sp>
                <p:nvSpPr>
                  <p:cNvPr id="124" name="AutoShape 8"/>
                  <p:cNvSpPr/>
                  <p:nvPr/>
                </p:nvSpPr>
                <p:spPr bwMode="auto">
                  <a:xfrm>
                    <a:off x="120" y="184"/>
                    <a:ext cx="440" cy="221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269" h="20868">
                        <a:moveTo>
                          <a:pt x="671" y="20868"/>
                        </a:moveTo>
                        <a:cubicBezTo>
                          <a:pt x="671" y="20868"/>
                          <a:pt x="0" y="18643"/>
                          <a:pt x="0" y="17464"/>
                        </a:cubicBezTo>
                        <a:cubicBezTo>
                          <a:pt x="0" y="16286"/>
                          <a:pt x="2281" y="1100"/>
                          <a:pt x="3354" y="185"/>
                        </a:cubicBezTo>
                        <a:cubicBezTo>
                          <a:pt x="4427" y="-732"/>
                          <a:pt x="11605" y="2017"/>
                          <a:pt x="13148" y="2803"/>
                        </a:cubicBezTo>
                        <a:cubicBezTo>
                          <a:pt x="14691" y="3588"/>
                          <a:pt x="20929" y="6469"/>
                          <a:pt x="21265" y="9086"/>
                        </a:cubicBezTo>
                        <a:cubicBezTo>
                          <a:pt x="21600" y="11705"/>
                          <a:pt x="671" y="20868"/>
                          <a:pt x="671" y="20868"/>
                        </a:cubicBezTo>
                        <a:close/>
                        <a:moveTo>
                          <a:pt x="671" y="20868"/>
                        </a:moveTo>
                      </a:path>
                    </a:pathLst>
                  </a:custGeom>
                  <a:solidFill>
                    <a:srgbClr val="5B81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125" name="Group 11"/>
                  <p:cNvGrpSpPr/>
                  <p:nvPr/>
                </p:nvGrpSpPr>
                <p:grpSpPr bwMode="auto">
                  <a:xfrm>
                    <a:off x="352" y="168"/>
                    <a:ext cx="528" cy="537"/>
                    <a:chOff x="0" y="0"/>
                    <a:chExt cx="528" cy="537"/>
                  </a:xfrm>
                </p:grpSpPr>
                <p:sp>
                  <p:nvSpPr>
                    <p:cNvPr id="135" name="AutoShape 9"/>
                    <p:cNvSpPr/>
                    <p:nvPr/>
                  </p:nvSpPr>
                  <p:spPr bwMode="auto">
                    <a:xfrm>
                      <a:off x="40" y="0"/>
                      <a:ext cx="170" cy="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19970">
                          <a:moveTo>
                            <a:pt x="21600" y="19970"/>
                          </a:moveTo>
                          <a:cubicBezTo>
                            <a:pt x="21600" y="19970"/>
                            <a:pt x="18963" y="2084"/>
                            <a:pt x="15799" y="228"/>
                          </a:cubicBezTo>
                          <a:cubicBezTo>
                            <a:pt x="12634" y="-1630"/>
                            <a:pt x="0" y="8459"/>
                            <a:pt x="0" y="8459"/>
                          </a:cubicBezTo>
                          <a:cubicBezTo>
                            <a:pt x="0" y="8459"/>
                            <a:pt x="18946" y="17752"/>
                            <a:pt x="21600" y="19970"/>
                          </a:cubicBezTo>
                          <a:close/>
                          <a:moveTo>
                            <a:pt x="21600" y="19970"/>
                          </a:moveTo>
                        </a:path>
                      </a:pathLst>
                    </a:custGeom>
                    <a:solidFill>
                      <a:srgbClr val="FFE1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6" name="AutoShape 10"/>
                    <p:cNvSpPr/>
                    <p:nvPr/>
                  </p:nvSpPr>
                  <p:spPr bwMode="auto">
                    <a:xfrm>
                      <a:off x="0" y="0"/>
                      <a:ext cx="528" cy="537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232" h="21600">
                          <a:moveTo>
                            <a:pt x="8757" y="12841"/>
                          </a:moveTo>
                          <a:cubicBezTo>
                            <a:pt x="8757" y="12841"/>
                            <a:pt x="6412" y="14069"/>
                            <a:pt x="5028" y="14069"/>
                          </a:cubicBezTo>
                          <a:cubicBezTo>
                            <a:pt x="3645" y="14069"/>
                            <a:pt x="2720" y="12918"/>
                            <a:pt x="1762" y="12918"/>
                          </a:cubicBezTo>
                          <a:cubicBezTo>
                            <a:pt x="805" y="12918"/>
                            <a:pt x="1284" y="11242"/>
                            <a:pt x="2242" y="11465"/>
                          </a:cubicBezTo>
                          <a:cubicBezTo>
                            <a:pt x="3199" y="11689"/>
                            <a:pt x="4975" y="12132"/>
                            <a:pt x="5613" y="11817"/>
                          </a:cubicBezTo>
                          <a:cubicBezTo>
                            <a:pt x="6252" y="11501"/>
                            <a:pt x="8060" y="5695"/>
                            <a:pt x="7954" y="4578"/>
                          </a:cubicBezTo>
                          <a:cubicBezTo>
                            <a:pt x="7848" y="3461"/>
                            <a:pt x="1357" y="2345"/>
                            <a:pt x="400" y="1675"/>
                          </a:cubicBezTo>
                          <a:cubicBezTo>
                            <a:pt x="-558" y="1005"/>
                            <a:pt x="506" y="0"/>
                            <a:pt x="506" y="0"/>
                          </a:cubicBezTo>
                          <a:cubicBezTo>
                            <a:pt x="506" y="0"/>
                            <a:pt x="4017" y="1117"/>
                            <a:pt x="4975" y="1228"/>
                          </a:cubicBezTo>
                          <a:cubicBezTo>
                            <a:pt x="5932" y="1340"/>
                            <a:pt x="8273" y="1340"/>
                            <a:pt x="9125" y="2457"/>
                          </a:cubicBezTo>
                          <a:cubicBezTo>
                            <a:pt x="9976" y="3573"/>
                            <a:pt x="10827" y="9268"/>
                            <a:pt x="10827" y="9268"/>
                          </a:cubicBezTo>
                          <a:cubicBezTo>
                            <a:pt x="10827" y="9268"/>
                            <a:pt x="19074" y="16303"/>
                            <a:pt x="20058" y="18201"/>
                          </a:cubicBezTo>
                          <a:cubicBezTo>
                            <a:pt x="21042" y="20099"/>
                            <a:pt x="17531" y="21600"/>
                            <a:pt x="17531" y="21600"/>
                          </a:cubicBezTo>
                          <a:cubicBezTo>
                            <a:pt x="17531" y="21600"/>
                            <a:pt x="9560" y="12282"/>
                            <a:pt x="8757" y="12841"/>
                          </a:cubicBezTo>
                          <a:close/>
                          <a:moveTo>
                            <a:pt x="8757" y="12841"/>
                          </a:moveTo>
                        </a:path>
                      </a:pathLst>
                    </a:custGeom>
                    <a:solidFill>
                      <a:srgbClr val="FFE1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26" name="Group 15"/>
                  <p:cNvGrpSpPr/>
                  <p:nvPr/>
                </p:nvGrpSpPr>
                <p:grpSpPr bwMode="auto">
                  <a:xfrm>
                    <a:off x="136" y="192"/>
                    <a:ext cx="427" cy="272"/>
                    <a:chOff x="0" y="0"/>
                    <a:chExt cx="427" cy="272"/>
                  </a:xfrm>
                </p:grpSpPr>
                <p:sp>
                  <p:nvSpPr>
                    <p:cNvPr id="132" name="AutoShape 12"/>
                    <p:cNvSpPr/>
                    <p:nvPr/>
                  </p:nvSpPr>
                  <p:spPr bwMode="auto">
                    <a:xfrm>
                      <a:off x="0" y="0"/>
                      <a:ext cx="427" cy="27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987" h="21064">
                          <a:moveTo>
                            <a:pt x="11888" y="1976"/>
                          </a:moveTo>
                          <a:cubicBezTo>
                            <a:pt x="5437" y="-376"/>
                            <a:pt x="3604" y="-422"/>
                            <a:pt x="3196" y="760"/>
                          </a:cubicBezTo>
                          <a:cubicBezTo>
                            <a:pt x="2787" y="1942"/>
                            <a:pt x="-484" y="15160"/>
                            <a:pt x="61" y="16020"/>
                          </a:cubicBezTo>
                          <a:cubicBezTo>
                            <a:pt x="606" y="16879"/>
                            <a:pt x="15243" y="20949"/>
                            <a:pt x="17226" y="21064"/>
                          </a:cubicBezTo>
                          <a:cubicBezTo>
                            <a:pt x="19208" y="21178"/>
                            <a:pt x="21116" y="7637"/>
                            <a:pt x="20980" y="6348"/>
                          </a:cubicBezTo>
                          <a:cubicBezTo>
                            <a:pt x="20843" y="5058"/>
                            <a:pt x="13124" y="2426"/>
                            <a:pt x="11888" y="1976"/>
                          </a:cubicBezTo>
                          <a:close/>
                          <a:moveTo>
                            <a:pt x="11888" y="1976"/>
                          </a:move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3" name="AutoShape 13"/>
                    <p:cNvSpPr/>
                    <p:nvPr/>
                  </p:nvSpPr>
                  <p:spPr bwMode="auto">
                    <a:xfrm>
                      <a:off x="48" y="31"/>
                      <a:ext cx="291" cy="19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905" h="21027">
                          <a:moveTo>
                            <a:pt x="13471" y="2111"/>
                          </a:moveTo>
                          <a:cubicBezTo>
                            <a:pt x="6161" y="-402"/>
                            <a:pt x="4085" y="-451"/>
                            <a:pt x="3621" y="812"/>
                          </a:cubicBezTo>
                          <a:cubicBezTo>
                            <a:pt x="3158" y="2074"/>
                            <a:pt x="-548" y="16200"/>
                            <a:pt x="69" y="17118"/>
                          </a:cubicBezTo>
                          <a:cubicBezTo>
                            <a:pt x="687" y="18036"/>
                            <a:pt x="14397" y="20903"/>
                            <a:pt x="16644" y="21026"/>
                          </a:cubicBezTo>
                          <a:cubicBezTo>
                            <a:pt x="18890" y="21149"/>
                            <a:pt x="21052" y="6680"/>
                            <a:pt x="20898" y="5301"/>
                          </a:cubicBezTo>
                          <a:cubicBezTo>
                            <a:pt x="20744" y="3923"/>
                            <a:pt x="14872" y="2593"/>
                            <a:pt x="13471" y="2111"/>
                          </a:cubicBezTo>
                          <a:close/>
                          <a:moveTo>
                            <a:pt x="13471" y="2111"/>
                          </a:moveTo>
                        </a:path>
                      </a:pathLst>
                    </a:custGeom>
                    <a:solidFill>
                      <a:srgbClr val="5B81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4" name="AutoShape 14"/>
                    <p:cNvSpPr/>
                    <p:nvPr/>
                  </p:nvSpPr>
                  <p:spPr bwMode="auto">
                    <a:xfrm>
                      <a:off x="344" y="144"/>
                      <a:ext cx="41" cy="41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98" h="21598">
                          <a:moveTo>
                            <a:pt x="21598" y="10799"/>
                          </a:moveTo>
                          <a:cubicBezTo>
                            <a:pt x="21599" y="9385"/>
                            <a:pt x="21318" y="7972"/>
                            <a:pt x="20776" y="6666"/>
                          </a:cubicBezTo>
                          <a:cubicBezTo>
                            <a:pt x="20236" y="5360"/>
                            <a:pt x="19435" y="4162"/>
                            <a:pt x="18435" y="3163"/>
                          </a:cubicBezTo>
                          <a:cubicBezTo>
                            <a:pt x="17436" y="2163"/>
                            <a:pt x="16238" y="1362"/>
                            <a:pt x="14932" y="822"/>
                          </a:cubicBezTo>
                          <a:cubicBezTo>
                            <a:pt x="13626" y="280"/>
                            <a:pt x="12213" y="-1"/>
                            <a:pt x="10799" y="0"/>
                          </a:cubicBezTo>
                          <a:cubicBezTo>
                            <a:pt x="9385" y="-1"/>
                            <a:pt x="7972" y="280"/>
                            <a:pt x="6666" y="822"/>
                          </a:cubicBezTo>
                          <a:cubicBezTo>
                            <a:pt x="5360" y="1362"/>
                            <a:pt x="4162" y="2163"/>
                            <a:pt x="3163" y="3163"/>
                          </a:cubicBezTo>
                          <a:cubicBezTo>
                            <a:pt x="2163" y="4162"/>
                            <a:pt x="1362" y="5360"/>
                            <a:pt x="822" y="6666"/>
                          </a:cubicBezTo>
                          <a:cubicBezTo>
                            <a:pt x="280" y="7972"/>
                            <a:pt x="-1" y="9385"/>
                            <a:pt x="0" y="10799"/>
                          </a:cubicBezTo>
                          <a:cubicBezTo>
                            <a:pt x="-1" y="12213"/>
                            <a:pt x="280" y="13626"/>
                            <a:pt x="822" y="14932"/>
                          </a:cubicBezTo>
                          <a:cubicBezTo>
                            <a:pt x="1362" y="16238"/>
                            <a:pt x="2163" y="17436"/>
                            <a:pt x="3163" y="18435"/>
                          </a:cubicBezTo>
                          <a:cubicBezTo>
                            <a:pt x="4162" y="19435"/>
                            <a:pt x="5360" y="20236"/>
                            <a:pt x="6666" y="20776"/>
                          </a:cubicBezTo>
                          <a:cubicBezTo>
                            <a:pt x="7972" y="21318"/>
                            <a:pt x="9385" y="21599"/>
                            <a:pt x="10799" y="21598"/>
                          </a:cubicBezTo>
                          <a:cubicBezTo>
                            <a:pt x="12213" y="21599"/>
                            <a:pt x="13626" y="21318"/>
                            <a:pt x="14932" y="20776"/>
                          </a:cubicBezTo>
                          <a:cubicBezTo>
                            <a:pt x="16238" y="20236"/>
                            <a:pt x="17436" y="19435"/>
                            <a:pt x="18435" y="18435"/>
                          </a:cubicBezTo>
                          <a:cubicBezTo>
                            <a:pt x="19435" y="17436"/>
                            <a:pt x="20236" y="16238"/>
                            <a:pt x="20776" y="14932"/>
                          </a:cubicBezTo>
                          <a:cubicBezTo>
                            <a:pt x="21318" y="13626"/>
                            <a:pt x="21599" y="12213"/>
                            <a:pt x="21598" y="10799"/>
                          </a:cubicBezTo>
                          <a:close/>
                          <a:moveTo>
                            <a:pt x="21598" y="10799"/>
                          </a:moveTo>
                        </a:path>
                      </a:pathLst>
                    </a:cu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27" name="Group 20"/>
                  <p:cNvGrpSpPr/>
                  <p:nvPr/>
                </p:nvGrpSpPr>
                <p:grpSpPr bwMode="auto">
                  <a:xfrm>
                    <a:off x="0" y="0"/>
                    <a:ext cx="294" cy="235"/>
                    <a:chOff x="0" y="0"/>
                    <a:chExt cx="294" cy="235"/>
                  </a:xfrm>
                </p:grpSpPr>
                <p:sp>
                  <p:nvSpPr>
                    <p:cNvPr id="128" name="AutoShape 16"/>
                    <p:cNvSpPr/>
                    <p:nvPr/>
                  </p:nvSpPr>
                  <p:spPr bwMode="auto">
                    <a:xfrm>
                      <a:off x="272" y="0"/>
                      <a:ext cx="22" cy="9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7887" h="19955">
                          <a:moveTo>
                            <a:pt x="14492" y="1319"/>
                          </a:moveTo>
                          <a:cubicBezTo>
                            <a:pt x="12065" y="-936"/>
                            <a:pt x="-14" y="-72"/>
                            <a:pt x="602" y="2194"/>
                          </a:cubicBezTo>
                          <a:cubicBezTo>
                            <a:pt x="2046" y="7513"/>
                            <a:pt x="-1246" y="12840"/>
                            <a:pt x="552" y="18127"/>
                          </a:cubicBezTo>
                          <a:cubicBezTo>
                            <a:pt x="1324" y="20390"/>
                            <a:pt x="13789" y="20664"/>
                            <a:pt x="14847" y="18317"/>
                          </a:cubicBezTo>
                          <a:cubicBezTo>
                            <a:pt x="17367" y="12758"/>
                            <a:pt x="20354" y="6770"/>
                            <a:pt x="14492" y="1319"/>
                          </a:cubicBezTo>
                          <a:close/>
                          <a:moveTo>
                            <a:pt x="14492" y="1319"/>
                          </a:move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9" name="AutoShape 17"/>
                    <p:cNvSpPr/>
                    <p:nvPr/>
                  </p:nvSpPr>
                  <p:spPr bwMode="auto">
                    <a:xfrm>
                      <a:off x="160" y="32"/>
                      <a:ext cx="36" cy="71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8847" h="18898">
                          <a:moveTo>
                            <a:pt x="18642" y="15596"/>
                          </a:moveTo>
                          <a:cubicBezTo>
                            <a:pt x="15633" y="10646"/>
                            <a:pt x="13577" y="5511"/>
                            <a:pt x="8301" y="1024"/>
                          </a:cubicBezTo>
                          <a:cubicBezTo>
                            <a:pt x="5582" y="-1285"/>
                            <a:pt x="-1448" y="699"/>
                            <a:pt x="265" y="3137"/>
                          </a:cubicBezTo>
                          <a:cubicBezTo>
                            <a:pt x="3712" y="8046"/>
                            <a:pt x="5591" y="13122"/>
                            <a:pt x="10320" y="17782"/>
                          </a:cubicBezTo>
                          <a:cubicBezTo>
                            <a:pt x="12890" y="20315"/>
                            <a:pt x="20152" y="18080"/>
                            <a:pt x="18642" y="15596"/>
                          </a:cubicBezTo>
                          <a:close/>
                          <a:moveTo>
                            <a:pt x="18642" y="15596"/>
                          </a:move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0" name="AutoShape 18"/>
                    <p:cNvSpPr/>
                    <p:nvPr/>
                  </p:nvSpPr>
                  <p:spPr bwMode="auto">
                    <a:xfrm>
                      <a:off x="48" y="111"/>
                      <a:ext cx="85" cy="51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466" h="19360">
                          <a:moveTo>
                            <a:pt x="18698" y="12757"/>
                          </a:moveTo>
                          <a:cubicBezTo>
                            <a:pt x="14047" y="7194"/>
                            <a:pt x="8229" y="3622"/>
                            <a:pt x="2899" y="285"/>
                          </a:cubicBezTo>
                          <a:cubicBezTo>
                            <a:pt x="369" y="-1301"/>
                            <a:pt x="-1155" y="4146"/>
                            <a:pt x="1095" y="6497"/>
                          </a:cubicBezTo>
                          <a:cubicBezTo>
                            <a:pt x="5929" y="11548"/>
                            <a:pt x="11370" y="16420"/>
                            <a:pt x="16843" y="19221"/>
                          </a:cubicBezTo>
                          <a:cubicBezTo>
                            <a:pt x="18950" y="20299"/>
                            <a:pt x="20445" y="14846"/>
                            <a:pt x="18698" y="12757"/>
                          </a:cubicBezTo>
                          <a:close/>
                          <a:moveTo>
                            <a:pt x="18698" y="12757"/>
                          </a:move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1" name="AutoShape 19"/>
                    <p:cNvSpPr/>
                    <p:nvPr/>
                  </p:nvSpPr>
                  <p:spPr bwMode="auto">
                    <a:xfrm>
                      <a:off x="0" y="208"/>
                      <a:ext cx="84" cy="27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135" h="19345">
                          <a:moveTo>
                            <a:pt x="18374" y="5530"/>
                          </a:moveTo>
                          <a:cubicBezTo>
                            <a:pt x="15822" y="3706"/>
                            <a:pt x="13108" y="3493"/>
                            <a:pt x="10504" y="2372"/>
                          </a:cubicBezTo>
                          <a:cubicBezTo>
                            <a:pt x="7654" y="1144"/>
                            <a:pt x="4793" y="112"/>
                            <a:pt x="1910" y="0"/>
                          </a:cubicBezTo>
                          <a:cubicBezTo>
                            <a:pt x="-679" y="-100"/>
                            <a:pt x="-527" y="10932"/>
                            <a:pt x="1710" y="12600"/>
                          </a:cubicBezTo>
                          <a:cubicBezTo>
                            <a:pt x="6689" y="16327"/>
                            <a:pt x="13035" y="21500"/>
                            <a:pt x="18169" y="18392"/>
                          </a:cubicBezTo>
                          <a:cubicBezTo>
                            <a:pt x="20578" y="16936"/>
                            <a:pt x="20921" y="7349"/>
                            <a:pt x="18374" y="5530"/>
                          </a:cubicBezTo>
                          <a:close/>
                          <a:moveTo>
                            <a:pt x="18374" y="5530"/>
                          </a:move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sp>
              <p:nvSpPr>
                <p:cNvPr id="122" name="AutoShape 22"/>
                <p:cNvSpPr/>
                <p:nvPr/>
              </p:nvSpPr>
              <p:spPr bwMode="auto">
                <a:xfrm>
                  <a:off x="752" y="584"/>
                  <a:ext cx="212" cy="2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081">
                      <a:moveTo>
                        <a:pt x="0" y="8869"/>
                      </a:moveTo>
                      <a:cubicBezTo>
                        <a:pt x="0" y="8869"/>
                        <a:pt x="4021" y="-6"/>
                        <a:pt x="12135" y="0"/>
                      </a:cubicBezTo>
                      <a:cubicBezTo>
                        <a:pt x="12135" y="0"/>
                        <a:pt x="19832" y="9956"/>
                        <a:pt x="21600" y="13181"/>
                      </a:cubicBezTo>
                      <a:cubicBezTo>
                        <a:pt x="21600" y="13181"/>
                        <a:pt x="13345" y="21594"/>
                        <a:pt x="8966" y="21056"/>
                      </a:cubicBezTo>
                      <a:cubicBezTo>
                        <a:pt x="8966" y="21056"/>
                        <a:pt x="1665" y="11971"/>
                        <a:pt x="0" y="8869"/>
                      </a:cubicBezTo>
                      <a:close/>
                      <a:moveTo>
                        <a:pt x="0" y="8869"/>
                      </a:moveTo>
                    </a:path>
                  </a:pathLst>
                </a:custGeom>
                <a:solidFill>
                  <a:srgbClr val="C39E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AutoShape 23"/>
                <p:cNvSpPr/>
                <p:nvPr/>
              </p:nvSpPr>
              <p:spPr bwMode="auto">
                <a:xfrm>
                  <a:off x="856" y="736"/>
                  <a:ext cx="345" cy="80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130" h="20306">
                      <a:moveTo>
                        <a:pt x="5613" y="35"/>
                      </a:moveTo>
                      <a:cubicBezTo>
                        <a:pt x="5613" y="35"/>
                        <a:pt x="12405" y="5720"/>
                        <a:pt x="15217" y="8005"/>
                      </a:cubicBezTo>
                      <a:cubicBezTo>
                        <a:pt x="18028" y="10291"/>
                        <a:pt x="20623" y="16929"/>
                        <a:pt x="21111" y="19106"/>
                      </a:cubicBezTo>
                      <a:cubicBezTo>
                        <a:pt x="21600" y="21284"/>
                        <a:pt x="12502" y="20003"/>
                        <a:pt x="12852" y="19106"/>
                      </a:cubicBezTo>
                      <a:cubicBezTo>
                        <a:pt x="13201" y="18210"/>
                        <a:pt x="6287" y="6756"/>
                        <a:pt x="0" y="2072"/>
                      </a:cubicBezTo>
                      <a:cubicBezTo>
                        <a:pt x="0" y="2072"/>
                        <a:pt x="2892" y="-316"/>
                        <a:pt x="5613" y="35"/>
                      </a:cubicBezTo>
                      <a:close/>
                      <a:moveTo>
                        <a:pt x="5613" y="35"/>
                      </a:moveTo>
                    </a:path>
                  </a:pathLst>
                </a:custGeom>
                <a:solidFill>
                  <a:srgbClr val="E4BD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6" name="Group 28"/>
              <p:cNvGrpSpPr/>
              <p:nvPr/>
            </p:nvGrpSpPr>
            <p:grpSpPr bwMode="auto">
              <a:xfrm>
                <a:off x="136" y="1216"/>
                <a:ext cx="1088" cy="1298"/>
                <a:chOff x="0" y="0"/>
                <a:chExt cx="1088" cy="1298"/>
              </a:xfrm>
            </p:grpSpPr>
            <p:sp>
              <p:nvSpPr>
                <p:cNvPr id="118" name="AutoShape 25"/>
                <p:cNvSpPr/>
                <p:nvPr/>
              </p:nvSpPr>
              <p:spPr bwMode="auto">
                <a:xfrm>
                  <a:off x="848" y="0"/>
                  <a:ext cx="145" cy="20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123" h="20227">
                      <a:moveTo>
                        <a:pt x="2945" y="6604"/>
                      </a:moveTo>
                      <a:cubicBezTo>
                        <a:pt x="2945" y="6604"/>
                        <a:pt x="-511" y="15665"/>
                        <a:pt x="65" y="17076"/>
                      </a:cubicBezTo>
                      <a:cubicBezTo>
                        <a:pt x="641" y="18488"/>
                        <a:pt x="16169" y="21136"/>
                        <a:pt x="16757" y="19912"/>
                      </a:cubicBezTo>
                      <a:cubicBezTo>
                        <a:pt x="17345" y="18689"/>
                        <a:pt x="18785" y="12036"/>
                        <a:pt x="19937" y="9819"/>
                      </a:cubicBezTo>
                      <a:cubicBezTo>
                        <a:pt x="21089" y="7601"/>
                        <a:pt x="16629" y="513"/>
                        <a:pt x="13676" y="24"/>
                      </a:cubicBezTo>
                      <a:cubicBezTo>
                        <a:pt x="10722" y="-464"/>
                        <a:pt x="2945" y="6604"/>
                        <a:pt x="2945" y="6604"/>
                      </a:cubicBezTo>
                      <a:close/>
                      <a:moveTo>
                        <a:pt x="2945" y="6604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AutoShape 26"/>
                <p:cNvSpPr/>
                <p:nvPr/>
              </p:nvSpPr>
              <p:spPr bwMode="auto">
                <a:xfrm>
                  <a:off x="0" y="216"/>
                  <a:ext cx="1088" cy="108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01" h="20548">
                      <a:moveTo>
                        <a:pt x="16811" y="19455"/>
                      </a:moveTo>
                      <a:cubicBezTo>
                        <a:pt x="16811" y="19455"/>
                        <a:pt x="16705" y="14867"/>
                        <a:pt x="17907" y="10793"/>
                      </a:cubicBezTo>
                      <a:cubicBezTo>
                        <a:pt x="19109" y="6719"/>
                        <a:pt x="21527" y="2001"/>
                        <a:pt x="20417" y="108"/>
                      </a:cubicBezTo>
                      <a:cubicBezTo>
                        <a:pt x="20417" y="108"/>
                        <a:pt x="19506" y="-135"/>
                        <a:pt x="18356" y="108"/>
                      </a:cubicBezTo>
                      <a:cubicBezTo>
                        <a:pt x="17207" y="351"/>
                        <a:pt x="15106" y="257"/>
                        <a:pt x="15106" y="257"/>
                      </a:cubicBezTo>
                      <a:cubicBezTo>
                        <a:pt x="15106" y="257"/>
                        <a:pt x="13045" y="391"/>
                        <a:pt x="12530" y="509"/>
                      </a:cubicBezTo>
                      <a:cubicBezTo>
                        <a:pt x="12015" y="628"/>
                        <a:pt x="8646" y="3318"/>
                        <a:pt x="6585" y="3674"/>
                      </a:cubicBezTo>
                      <a:cubicBezTo>
                        <a:pt x="4524" y="4029"/>
                        <a:pt x="2939" y="2749"/>
                        <a:pt x="2503" y="1965"/>
                      </a:cubicBezTo>
                      <a:cubicBezTo>
                        <a:pt x="2067" y="1182"/>
                        <a:pt x="86" y="1268"/>
                        <a:pt x="6" y="1996"/>
                      </a:cubicBezTo>
                      <a:cubicBezTo>
                        <a:pt x="-73" y="2724"/>
                        <a:pt x="601" y="4741"/>
                        <a:pt x="3058" y="6007"/>
                      </a:cubicBezTo>
                      <a:cubicBezTo>
                        <a:pt x="5515" y="7273"/>
                        <a:pt x="9518" y="6363"/>
                        <a:pt x="9518" y="6363"/>
                      </a:cubicBezTo>
                      <a:cubicBezTo>
                        <a:pt x="9518" y="6363"/>
                        <a:pt x="5436" y="13087"/>
                        <a:pt x="6189" y="20088"/>
                      </a:cubicBezTo>
                      <a:cubicBezTo>
                        <a:pt x="6189" y="20088"/>
                        <a:pt x="11809" y="21465"/>
                        <a:pt x="16811" y="19455"/>
                      </a:cubicBezTo>
                      <a:close/>
                      <a:moveTo>
                        <a:pt x="16811" y="19455"/>
                      </a:moveTo>
                    </a:path>
                  </a:pathLst>
                </a:custGeom>
                <a:solidFill>
                  <a:srgbClr val="FFC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AutoShape 27"/>
                <p:cNvSpPr/>
                <p:nvPr/>
              </p:nvSpPr>
              <p:spPr bwMode="auto">
                <a:xfrm>
                  <a:off x="752" y="168"/>
                  <a:ext cx="273" cy="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29" h="15494">
                      <a:moveTo>
                        <a:pt x="0" y="11660"/>
                      </a:moveTo>
                      <a:cubicBezTo>
                        <a:pt x="0" y="11660"/>
                        <a:pt x="1299" y="860"/>
                        <a:pt x="1949" y="88"/>
                      </a:cubicBezTo>
                      <a:cubicBezTo>
                        <a:pt x="2598" y="-683"/>
                        <a:pt x="16890" y="3946"/>
                        <a:pt x="21113" y="88"/>
                      </a:cubicBezTo>
                      <a:cubicBezTo>
                        <a:pt x="21113" y="88"/>
                        <a:pt x="21600" y="5875"/>
                        <a:pt x="21113" y="10503"/>
                      </a:cubicBezTo>
                      <a:cubicBezTo>
                        <a:pt x="21113" y="10502"/>
                        <a:pt x="16078" y="20917"/>
                        <a:pt x="0" y="11660"/>
                      </a:cubicBezTo>
                      <a:close/>
                      <a:moveTo>
                        <a:pt x="0" y="11660"/>
                      </a:moveTo>
                    </a:path>
                  </a:pathLst>
                </a:custGeom>
                <a:solidFill>
                  <a:srgbClr val="C39E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7" name="Group 31"/>
              <p:cNvGrpSpPr/>
              <p:nvPr/>
            </p:nvGrpSpPr>
            <p:grpSpPr bwMode="auto">
              <a:xfrm>
                <a:off x="48" y="712"/>
                <a:ext cx="374" cy="873"/>
                <a:chOff x="0" y="0"/>
                <a:chExt cx="374" cy="873"/>
              </a:xfrm>
            </p:grpSpPr>
            <p:sp>
              <p:nvSpPr>
                <p:cNvPr id="116" name="AutoShape 29"/>
                <p:cNvSpPr/>
                <p:nvPr/>
              </p:nvSpPr>
              <p:spPr bwMode="auto">
                <a:xfrm>
                  <a:off x="40" y="0"/>
                  <a:ext cx="334" cy="6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72" h="19979">
                      <a:moveTo>
                        <a:pt x="0" y="18496"/>
                      </a:moveTo>
                      <a:cubicBezTo>
                        <a:pt x="0" y="18496"/>
                        <a:pt x="1859" y="13261"/>
                        <a:pt x="4730" y="10674"/>
                      </a:cubicBezTo>
                      <a:cubicBezTo>
                        <a:pt x="4730" y="10674"/>
                        <a:pt x="3459" y="6121"/>
                        <a:pt x="4730" y="5580"/>
                      </a:cubicBezTo>
                      <a:cubicBezTo>
                        <a:pt x="6000" y="5038"/>
                        <a:pt x="8533" y="5319"/>
                        <a:pt x="8800" y="5500"/>
                      </a:cubicBezTo>
                      <a:cubicBezTo>
                        <a:pt x="8800" y="5500"/>
                        <a:pt x="9600" y="145"/>
                        <a:pt x="10534" y="24"/>
                      </a:cubicBezTo>
                      <a:cubicBezTo>
                        <a:pt x="11467" y="-96"/>
                        <a:pt x="13467" y="205"/>
                        <a:pt x="13067" y="1348"/>
                      </a:cubicBezTo>
                      <a:cubicBezTo>
                        <a:pt x="12667" y="2491"/>
                        <a:pt x="12905" y="5560"/>
                        <a:pt x="13119" y="5800"/>
                      </a:cubicBezTo>
                      <a:cubicBezTo>
                        <a:pt x="13334" y="6041"/>
                        <a:pt x="17200" y="806"/>
                        <a:pt x="18267" y="686"/>
                      </a:cubicBezTo>
                      <a:cubicBezTo>
                        <a:pt x="19334" y="566"/>
                        <a:pt x="21200" y="1107"/>
                        <a:pt x="20667" y="1709"/>
                      </a:cubicBezTo>
                      <a:cubicBezTo>
                        <a:pt x="20134" y="2311"/>
                        <a:pt x="17067" y="6282"/>
                        <a:pt x="17067" y="6883"/>
                      </a:cubicBezTo>
                      <a:cubicBezTo>
                        <a:pt x="17067" y="7485"/>
                        <a:pt x="17600" y="8207"/>
                        <a:pt x="18133" y="8388"/>
                      </a:cubicBezTo>
                      <a:cubicBezTo>
                        <a:pt x="18667" y="8568"/>
                        <a:pt x="21067" y="8267"/>
                        <a:pt x="21333" y="8628"/>
                      </a:cubicBezTo>
                      <a:cubicBezTo>
                        <a:pt x="21600" y="8989"/>
                        <a:pt x="20533" y="9832"/>
                        <a:pt x="16933" y="10433"/>
                      </a:cubicBezTo>
                      <a:cubicBezTo>
                        <a:pt x="13333" y="11035"/>
                        <a:pt x="10686" y="11396"/>
                        <a:pt x="10686" y="11396"/>
                      </a:cubicBezTo>
                      <a:cubicBezTo>
                        <a:pt x="10686" y="11396"/>
                        <a:pt x="6800" y="16330"/>
                        <a:pt x="7600" y="18917"/>
                      </a:cubicBezTo>
                      <a:cubicBezTo>
                        <a:pt x="8400" y="21504"/>
                        <a:pt x="1333" y="18556"/>
                        <a:pt x="0" y="18496"/>
                      </a:cubicBezTo>
                      <a:close/>
                      <a:moveTo>
                        <a:pt x="0" y="18496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AutoShape 30"/>
                <p:cNvSpPr/>
                <p:nvPr/>
              </p:nvSpPr>
              <p:spPr bwMode="auto">
                <a:xfrm>
                  <a:off x="0" y="616"/>
                  <a:ext cx="227" cy="25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15" h="20388">
                      <a:moveTo>
                        <a:pt x="13560" y="18574"/>
                      </a:moveTo>
                      <a:cubicBezTo>
                        <a:pt x="8846" y="19723"/>
                        <a:pt x="6491" y="20388"/>
                        <a:pt x="4331" y="20388"/>
                      </a:cubicBezTo>
                      <a:cubicBezTo>
                        <a:pt x="2171" y="20388"/>
                        <a:pt x="-185" y="3735"/>
                        <a:pt x="12" y="1261"/>
                      </a:cubicBezTo>
                      <a:cubicBezTo>
                        <a:pt x="208" y="-1212"/>
                        <a:pt x="13364" y="602"/>
                        <a:pt x="15525" y="1261"/>
                      </a:cubicBezTo>
                      <a:cubicBezTo>
                        <a:pt x="17685" y="1921"/>
                        <a:pt x="19452" y="12473"/>
                        <a:pt x="21415" y="15277"/>
                      </a:cubicBezTo>
                      <a:cubicBezTo>
                        <a:pt x="21415" y="15277"/>
                        <a:pt x="18304" y="17418"/>
                        <a:pt x="13560" y="18574"/>
                      </a:cubicBezTo>
                      <a:close/>
                      <a:moveTo>
                        <a:pt x="13560" y="18574"/>
                      </a:moveTo>
                    </a:path>
                  </a:pathLst>
                </a:custGeom>
                <a:solidFill>
                  <a:srgbClr val="C39E0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8" name="Group 39"/>
              <p:cNvGrpSpPr/>
              <p:nvPr/>
            </p:nvGrpSpPr>
            <p:grpSpPr bwMode="auto">
              <a:xfrm>
                <a:off x="856" y="568"/>
                <a:ext cx="770" cy="858"/>
                <a:chOff x="0" y="0"/>
                <a:chExt cx="770" cy="858"/>
              </a:xfrm>
            </p:grpSpPr>
            <p:sp>
              <p:nvSpPr>
                <p:cNvPr id="109" name="AutoShape 32"/>
                <p:cNvSpPr/>
                <p:nvPr/>
              </p:nvSpPr>
              <p:spPr bwMode="auto">
                <a:xfrm>
                  <a:off x="56" y="552"/>
                  <a:ext cx="118" cy="10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17927">
                      <a:moveTo>
                        <a:pt x="0" y="17791"/>
                      </a:moveTo>
                      <a:cubicBezTo>
                        <a:pt x="0" y="17791"/>
                        <a:pt x="800" y="5029"/>
                        <a:pt x="8800" y="1547"/>
                      </a:cubicBezTo>
                      <a:cubicBezTo>
                        <a:pt x="16801" y="-1933"/>
                        <a:pt x="21600" y="1547"/>
                        <a:pt x="21600" y="1547"/>
                      </a:cubicBezTo>
                      <a:cubicBezTo>
                        <a:pt x="21600" y="1547"/>
                        <a:pt x="8162" y="19667"/>
                        <a:pt x="0" y="17791"/>
                      </a:cubicBezTo>
                      <a:close/>
                      <a:moveTo>
                        <a:pt x="0" y="17791"/>
                      </a:moveTo>
                    </a:path>
                  </a:pathLst>
                </a:custGeom>
                <a:solidFill>
                  <a:srgbClr val="D892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AutoShape 33"/>
                <p:cNvSpPr/>
                <p:nvPr/>
              </p:nvSpPr>
              <p:spPr bwMode="auto">
                <a:xfrm>
                  <a:off x="0" y="184"/>
                  <a:ext cx="401" cy="55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33" h="19645">
                      <a:moveTo>
                        <a:pt x="12108" y="359"/>
                      </a:moveTo>
                      <a:cubicBezTo>
                        <a:pt x="12108" y="359"/>
                        <a:pt x="6424" y="6229"/>
                        <a:pt x="5514" y="7325"/>
                      </a:cubicBezTo>
                      <a:cubicBezTo>
                        <a:pt x="4605" y="8420"/>
                        <a:pt x="3923" y="7559"/>
                        <a:pt x="3582" y="7325"/>
                      </a:cubicBezTo>
                      <a:cubicBezTo>
                        <a:pt x="3241" y="7090"/>
                        <a:pt x="285" y="7716"/>
                        <a:pt x="1194" y="8577"/>
                      </a:cubicBezTo>
                      <a:cubicBezTo>
                        <a:pt x="2103" y="9437"/>
                        <a:pt x="4036" y="10299"/>
                        <a:pt x="4036" y="10299"/>
                      </a:cubicBezTo>
                      <a:cubicBezTo>
                        <a:pt x="4036" y="10299"/>
                        <a:pt x="2558" y="11942"/>
                        <a:pt x="2331" y="12333"/>
                      </a:cubicBezTo>
                      <a:cubicBezTo>
                        <a:pt x="2331" y="12333"/>
                        <a:pt x="7901" y="12568"/>
                        <a:pt x="9607" y="12333"/>
                      </a:cubicBezTo>
                      <a:cubicBezTo>
                        <a:pt x="9607" y="12333"/>
                        <a:pt x="6532" y="16637"/>
                        <a:pt x="1021" y="16090"/>
                      </a:cubicBezTo>
                      <a:cubicBezTo>
                        <a:pt x="1021" y="16090"/>
                        <a:pt x="-284" y="18437"/>
                        <a:pt x="57" y="18829"/>
                      </a:cubicBezTo>
                      <a:cubicBezTo>
                        <a:pt x="398" y="19220"/>
                        <a:pt x="7674" y="20081"/>
                        <a:pt x="9265" y="19376"/>
                      </a:cubicBezTo>
                      <a:cubicBezTo>
                        <a:pt x="10857" y="18672"/>
                        <a:pt x="13131" y="15698"/>
                        <a:pt x="15745" y="12881"/>
                      </a:cubicBezTo>
                      <a:cubicBezTo>
                        <a:pt x="18360" y="10064"/>
                        <a:pt x="21316" y="10377"/>
                        <a:pt x="20634" y="7403"/>
                      </a:cubicBezTo>
                      <a:cubicBezTo>
                        <a:pt x="19952" y="4429"/>
                        <a:pt x="15405" y="-1519"/>
                        <a:pt x="12108" y="359"/>
                      </a:cubicBezTo>
                      <a:close/>
                      <a:moveTo>
                        <a:pt x="12108" y="359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1" name="AutoShape 34"/>
                <p:cNvSpPr/>
                <p:nvPr/>
              </p:nvSpPr>
              <p:spPr bwMode="auto">
                <a:xfrm>
                  <a:off x="200" y="0"/>
                  <a:ext cx="570" cy="8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970" h="21440">
                      <a:moveTo>
                        <a:pt x="4512" y="6762"/>
                      </a:moveTo>
                      <a:cubicBezTo>
                        <a:pt x="4512" y="6762"/>
                        <a:pt x="336" y="6862"/>
                        <a:pt x="37" y="4586"/>
                      </a:cubicBezTo>
                      <a:cubicBezTo>
                        <a:pt x="-261" y="2310"/>
                        <a:pt x="1276" y="57"/>
                        <a:pt x="2732" y="2"/>
                      </a:cubicBezTo>
                      <a:cubicBezTo>
                        <a:pt x="4188" y="-53"/>
                        <a:pt x="8670" y="1432"/>
                        <a:pt x="5644" y="3025"/>
                      </a:cubicBezTo>
                      <a:cubicBezTo>
                        <a:pt x="5644" y="3025"/>
                        <a:pt x="9770" y="1871"/>
                        <a:pt x="11955" y="2365"/>
                      </a:cubicBezTo>
                      <a:cubicBezTo>
                        <a:pt x="14139" y="2860"/>
                        <a:pt x="16647" y="4454"/>
                        <a:pt x="12763" y="5388"/>
                      </a:cubicBezTo>
                      <a:cubicBezTo>
                        <a:pt x="12763" y="5388"/>
                        <a:pt x="20206" y="7422"/>
                        <a:pt x="18184" y="10500"/>
                      </a:cubicBezTo>
                      <a:cubicBezTo>
                        <a:pt x="18184" y="10500"/>
                        <a:pt x="21339" y="11269"/>
                        <a:pt x="20934" y="12258"/>
                      </a:cubicBezTo>
                      <a:cubicBezTo>
                        <a:pt x="20530" y="13248"/>
                        <a:pt x="18507" y="12258"/>
                        <a:pt x="18507" y="12258"/>
                      </a:cubicBezTo>
                      <a:cubicBezTo>
                        <a:pt x="18507" y="12258"/>
                        <a:pt x="20125" y="14567"/>
                        <a:pt x="18831" y="15116"/>
                      </a:cubicBezTo>
                      <a:cubicBezTo>
                        <a:pt x="17536" y="15666"/>
                        <a:pt x="17375" y="15116"/>
                        <a:pt x="17375" y="15116"/>
                      </a:cubicBezTo>
                      <a:cubicBezTo>
                        <a:pt x="17375" y="15116"/>
                        <a:pt x="17860" y="17307"/>
                        <a:pt x="14462" y="18383"/>
                      </a:cubicBezTo>
                      <a:cubicBezTo>
                        <a:pt x="11064" y="19458"/>
                        <a:pt x="9689" y="19184"/>
                        <a:pt x="9689" y="19184"/>
                      </a:cubicBezTo>
                      <a:cubicBezTo>
                        <a:pt x="9689" y="19184"/>
                        <a:pt x="9851" y="21547"/>
                        <a:pt x="7829" y="21437"/>
                      </a:cubicBezTo>
                      <a:cubicBezTo>
                        <a:pt x="5806" y="21327"/>
                        <a:pt x="4593" y="19129"/>
                        <a:pt x="4593" y="19129"/>
                      </a:cubicBezTo>
                      <a:cubicBezTo>
                        <a:pt x="4593" y="19129"/>
                        <a:pt x="4754" y="19953"/>
                        <a:pt x="3055" y="19843"/>
                      </a:cubicBezTo>
                      <a:cubicBezTo>
                        <a:pt x="1356" y="19733"/>
                        <a:pt x="1296" y="17249"/>
                        <a:pt x="1245" y="16513"/>
                      </a:cubicBezTo>
                      <a:cubicBezTo>
                        <a:pt x="1195" y="15776"/>
                        <a:pt x="3622" y="13303"/>
                        <a:pt x="3622" y="13303"/>
                      </a:cubicBezTo>
                      <a:cubicBezTo>
                        <a:pt x="3622" y="13303"/>
                        <a:pt x="4430" y="10722"/>
                        <a:pt x="6129" y="10721"/>
                      </a:cubicBezTo>
                      <a:cubicBezTo>
                        <a:pt x="6130" y="10721"/>
                        <a:pt x="953" y="9016"/>
                        <a:pt x="4512" y="6762"/>
                      </a:cubicBezTo>
                      <a:close/>
                      <a:moveTo>
                        <a:pt x="4512" y="6762"/>
                      </a:moveTo>
                    </a:path>
                  </a:pathLst>
                </a:custGeom>
                <a:solidFill>
                  <a:srgbClr val="A9660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2" name="AutoShape 35"/>
                <p:cNvSpPr/>
                <p:nvPr/>
              </p:nvSpPr>
              <p:spPr bwMode="auto">
                <a:xfrm>
                  <a:off x="216" y="424"/>
                  <a:ext cx="106" cy="21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6926" h="19419">
                      <a:moveTo>
                        <a:pt x="7084" y="33"/>
                      </a:moveTo>
                      <a:cubicBezTo>
                        <a:pt x="10561" y="-584"/>
                        <a:pt x="19626" y="7624"/>
                        <a:pt x="16143" y="12221"/>
                      </a:cubicBezTo>
                      <a:cubicBezTo>
                        <a:pt x="12659" y="16819"/>
                        <a:pt x="4297" y="21016"/>
                        <a:pt x="1161" y="18817"/>
                      </a:cubicBezTo>
                      <a:cubicBezTo>
                        <a:pt x="-1974" y="16619"/>
                        <a:pt x="1858" y="14819"/>
                        <a:pt x="5341" y="12022"/>
                      </a:cubicBezTo>
                      <a:cubicBezTo>
                        <a:pt x="8826" y="9224"/>
                        <a:pt x="2556" y="837"/>
                        <a:pt x="7084" y="33"/>
                      </a:cubicBezTo>
                      <a:close/>
                      <a:moveTo>
                        <a:pt x="7084" y="33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113" name="Group 38"/>
                <p:cNvGrpSpPr/>
                <p:nvPr/>
              </p:nvGrpSpPr>
              <p:grpSpPr bwMode="auto">
                <a:xfrm>
                  <a:off x="144" y="288"/>
                  <a:ext cx="113" cy="125"/>
                  <a:chOff x="0" y="0"/>
                  <a:chExt cx="113" cy="125"/>
                </a:xfrm>
              </p:grpSpPr>
              <p:sp>
                <p:nvSpPr>
                  <p:cNvPr id="114" name="AutoShape 36"/>
                  <p:cNvSpPr/>
                  <p:nvPr/>
                </p:nvSpPr>
                <p:spPr bwMode="auto">
                  <a:xfrm>
                    <a:off x="55" y="0"/>
                    <a:ext cx="58" cy="77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9565" h="21600">
                        <a:moveTo>
                          <a:pt x="5587" y="0"/>
                        </a:moveTo>
                        <a:cubicBezTo>
                          <a:pt x="5587" y="0"/>
                          <a:pt x="21600" y="6788"/>
                          <a:pt x="19348" y="21600"/>
                        </a:cubicBezTo>
                        <a:cubicBezTo>
                          <a:pt x="19348" y="21600"/>
                          <a:pt x="13532" y="4239"/>
                          <a:pt x="0" y="4320"/>
                        </a:cubicBezTo>
                        <a:lnTo>
                          <a:pt x="5587" y="0"/>
                        </a:lnTo>
                        <a:close/>
                        <a:moveTo>
                          <a:pt x="5587" y="0"/>
                        </a:moveTo>
                      </a:path>
                    </a:pathLst>
                  </a:custGeom>
                  <a:solidFill>
                    <a:srgbClr val="94540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15" name="AutoShape 37"/>
                  <p:cNvSpPr/>
                  <p:nvPr/>
                </p:nvSpPr>
                <p:spPr bwMode="auto">
                  <a:xfrm>
                    <a:off x="0" y="80"/>
                    <a:ext cx="34" cy="45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3" h="21554">
                        <a:moveTo>
                          <a:pt x="4624" y="21150"/>
                        </a:moveTo>
                        <a:cubicBezTo>
                          <a:pt x="5214" y="21345"/>
                          <a:pt x="5845" y="21470"/>
                          <a:pt x="6499" y="21523"/>
                        </a:cubicBezTo>
                        <a:cubicBezTo>
                          <a:pt x="7152" y="21577"/>
                          <a:pt x="7827" y="21559"/>
                          <a:pt x="8503" y="21476"/>
                        </a:cubicBezTo>
                        <a:cubicBezTo>
                          <a:pt x="9178" y="21394"/>
                          <a:pt x="9855" y="21246"/>
                          <a:pt x="10514" y="21046"/>
                        </a:cubicBezTo>
                        <a:cubicBezTo>
                          <a:pt x="11174" y="20846"/>
                          <a:pt x="11816" y="20594"/>
                          <a:pt x="12429" y="20305"/>
                        </a:cubicBezTo>
                        <a:cubicBezTo>
                          <a:pt x="13042" y="20015"/>
                          <a:pt x="13625" y="19689"/>
                          <a:pt x="14171" y="19340"/>
                        </a:cubicBezTo>
                        <a:cubicBezTo>
                          <a:pt x="14717" y="18991"/>
                          <a:pt x="15227" y="18619"/>
                          <a:pt x="15697" y="18238"/>
                        </a:cubicBezTo>
                        <a:cubicBezTo>
                          <a:pt x="16168" y="17857"/>
                          <a:pt x="16600" y="17466"/>
                          <a:pt x="16995" y="17075"/>
                        </a:cubicBezTo>
                        <a:cubicBezTo>
                          <a:pt x="17390" y="16683"/>
                          <a:pt x="17747" y="16292"/>
                          <a:pt x="18070" y="15907"/>
                        </a:cubicBezTo>
                        <a:cubicBezTo>
                          <a:pt x="18394" y="15521"/>
                          <a:pt x="18683" y="15142"/>
                          <a:pt x="18943" y="14774"/>
                        </a:cubicBezTo>
                        <a:cubicBezTo>
                          <a:pt x="19203" y="14405"/>
                          <a:pt x="19433" y="14047"/>
                          <a:pt x="19639" y="13701"/>
                        </a:cubicBezTo>
                        <a:cubicBezTo>
                          <a:pt x="19844" y="13355"/>
                          <a:pt x="20045" y="12987"/>
                          <a:pt x="20237" y="12596"/>
                        </a:cubicBezTo>
                        <a:cubicBezTo>
                          <a:pt x="20428" y="12205"/>
                          <a:pt x="20610" y="11790"/>
                          <a:pt x="20776" y="11353"/>
                        </a:cubicBezTo>
                        <a:cubicBezTo>
                          <a:pt x="20941" y="10915"/>
                          <a:pt x="21090" y="10455"/>
                          <a:pt x="21213" y="9974"/>
                        </a:cubicBezTo>
                        <a:cubicBezTo>
                          <a:pt x="21337" y="9493"/>
                          <a:pt x="21435" y="8992"/>
                          <a:pt x="21497" y="8476"/>
                        </a:cubicBezTo>
                        <a:cubicBezTo>
                          <a:pt x="21560" y="7960"/>
                          <a:pt x="21586" y="7429"/>
                          <a:pt x="21566" y="6893"/>
                        </a:cubicBezTo>
                        <a:cubicBezTo>
                          <a:pt x="21545" y="6356"/>
                          <a:pt x="21478" y="5815"/>
                          <a:pt x="21354" y="5282"/>
                        </a:cubicBezTo>
                        <a:cubicBezTo>
                          <a:pt x="21230" y="4749"/>
                          <a:pt x="21048" y="4225"/>
                          <a:pt x="20804" y="3727"/>
                        </a:cubicBezTo>
                        <a:cubicBezTo>
                          <a:pt x="20559" y="3228"/>
                          <a:pt x="20251" y="2756"/>
                          <a:pt x="19879" y="2327"/>
                        </a:cubicBezTo>
                        <a:cubicBezTo>
                          <a:pt x="19507" y="1898"/>
                          <a:pt x="19072" y="1513"/>
                          <a:pt x="18579" y="1189"/>
                        </a:cubicBezTo>
                        <a:cubicBezTo>
                          <a:pt x="18087" y="864"/>
                          <a:pt x="17539" y="599"/>
                          <a:pt x="16948" y="404"/>
                        </a:cubicBezTo>
                        <a:cubicBezTo>
                          <a:pt x="16358" y="209"/>
                          <a:pt x="15727" y="84"/>
                          <a:pt x="15073" y="31"/>
                        </a:cubicBezTo>
                        <a:cubicBezTo>
                          <a:pt x="14420" y="-23"/>
                          <a:pt x="13745" y="-5"/>
                          <a:pt x="13069" y="78"/>
                        </a:cubicBezTo>
                        <a:cubicBezTo>
                          <a:pt x="12394" y="160"/>
                          <a:pt x="11717" y="308"/>
                          <a:pt x="11058" y="508"/>
                        </a:cubicBezTo>
                        <a:cubicBezTo>
                          <a:pt x="10398" y="708"/>
                          <a:pt x="9756" y="960"/>
                          <a:pt x="9143" y="1249"/>
                        </a:cubicBezTo>
                        <a:cubicBezTo>
                          <a:pt x="8530" y="1539"/>
                          <a:pt x="7947" y="1865"/>
                          <a:pt x="7401" y="2214"/>
                        </a:cubicBezTo>
                        <a:cubicBezTo>
                          <a:pt x="6855" y="2563"/>
                          <a:pt x="6345" y="2935"/>
                          <a:pt x="5875" y="3316"/>
                        </a:cubicBezTo>
                        <a:cubicBezTo>
                          <a:pt x="5404" y="3697"/>
                          <a:pt x="4972" y="4088"/>
                          <a:pt x="4577" y="4479"/>
                        </a:cubicBezTo>
                        <a:cubicBezTo>
                          <a:pt x="4182" y="4871"/>
                          <a:pt x="3825" y="5262"/>
                          <a:pt x="3502" y="5647"/>
                        </a:cubicBezTo>
                        <a:cubicBezTo>
                          <a:pt x="3178" y="6033"/>
                          <a:pt x="2889" y="6412"/>
                          <a:pt x="2629" y="6780"/>
                        </a:cubicBezTo>
                        <a:cubicBezTo>
                          <a:pt x="2369" y="7149"/>
                          <a:pt x="2139" y="7507"/>
                          <a:pt x="1933" y="7853"/>
                        </a:cubicBezTo>
                        <a:cubicBezTo>
                          <a:pt x="1728" y="8199"/>
                          <a:pt x="1527" y="8567"/>
                          <a:pt x="1335" y="8958"/>
                        </a:cubicBezTo>
                        <a:cubicBezTo>
                          <a:pt x="1144" y="9349"/>
                          <a:pt x="962" y="9764"/>
                          <a:pt x="796" y="10201"/>
                        </a:cubicBezTo>
                        <a:cubicBezTo>
                          <a:pt x="631" y="10639"/>
                          <a:pt x="482" y="11099"/>
                          <a:pt x="359" y="11580"/>
                        </a:cubicBezTo>
                        <a:cubicBezTo>
                          <a:pt x="235" y="12061"/>
                          <a:pt x="137" y="12562"/>
                          <a:pt x="75" y="13078"/>
                        </a:cubicBezTo>
                        <a:cubicBezTo>
                          <a:pt x="12" y="13594"/>
                          <a:pt x="-14" y="14125"/>
                          <a:pt x="6" y="14661"/>
                        </a:cubicBezTo>
                        <a:cubicBezTo>
                          <a:pt x="27" y="15198"/>
                          <a:pt x="94" y="15739"/>
                          <a:pt x="218" y="16272"/>
                        </a:cubicBezTo>
                        <a:cubicBezTo>
                          <a:pt x="342" y="16805"/>
                          <a:pt x="524" y="17329"/>
                          <a:pt x="768" y="17827"/>
                        </a:cubicBezTo>
                        <a:cubicBezTo>
                          <a:pt x="1013" y="18326"/>
                          <a:pt x="1321" y="18798"/>
                          <a:pt x="1693" y="19227"/>
                        </a:cubicBezTo>
                        <a:cubicBezTo>
                          <a:pt x="2065" y="19656"/>
                          <a:pt x="2500" y="20041"/>
                          <a:pt x="2993" y="20365"/>
                        </a:cubicBezTo>
                        <a:cubicBezTo>
                          <a:pt x="3485" y="20690"/>
                          <a:pt x="4033" y="20955"/>
                          <a:pt x="4624" y="21150"/>
                        </a:cubicBezTo>
                        <a:close/>
                        <a:moveTo>
                          <a:pt x="4624" y="21150"/>
                        </a:moveTo>
                      </a:path>
                    </a:pathLst>
                  </a:custGeom>
                  <a:solidFill>
                    <a:srgbClr val="13131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" name="Group 91"/>
            <p:cNvGrpSpPr/>
            <p:nvPr/>
          </p:nvGrpSpPr>
          <p:grpSpPr bwMode="auto">
            <a:xfrm>
              <a:off x="1744" y="1128"/>
              <a:ext cx="2153" cy="3126"/>
              <a:chOff x="0" y="0"/>
              <a:chExt cx="2153" cy="3126"/>
            </a:xfrm>
          </p:grpSpPr>
          <p:sp>
            <p:nvSpPr>
              <p:cNvPr id="53" name="AutoShape 41"/>
              <p:cNvSpPr/>
              <p:nvPr/>
            </p:nvSpPr>
            <p:spPr bwMode="auto">
              <a:xfrm>
                <a:off x="1232" y="1576"/>
                <a:ext cx="122" cy="1299"/>
              </a:xfrm>
              <a:custGeom>
                <a:avLst/>
                <a:gdLst/>
                <a:ahLst/>
                <a:cxnLst/>
                <a:rect l="0" t="0" r="r" b="b"/>
                <a:pathLst>
                  <a:path w="20774" h="21161">
                    <a:moveTo>
                      <a:pt x="16819" y="0"/>
                    </a:moveTo>
                    <a:cubicBezTo>
                      <a:pt x="16819" y="0"/>
                      <a:pt x="19874" y="19827"/>
                      <a:pt x="20737" y="20485"/>
                    </a:cubicBezTo>
                    <a:cubicBezTo>
                      <a:pt x="21600" y="21143"/>
                      <a:pt x="6901" y="21600"/>
                      <a:pt x="4313" y="20485"/>
                    </a:cubicBezTo>
                    <a:cubicBezTo>
                      <a:pt x="1726" y="19370"/>
                      <a:pt x="0" y="0"/>
                      <a:pt x="0" y="0"/>
                    </a:cubicBezTo>
                    <a:lnTo>
                      <a:pt x="16819" y="0"/>
                    </a:lnTo>
                    <a:close/>
                    <a:moveTo>
                      <a:pt x="16819" y="0"/>
                    </a:moveTo>
                  </a:path>
                </a:pathLst>
              </a:custGeom>
              <a:solidFill>
                <a:srgbClr val="2A34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15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4" name="Group 45"/>
              <p:cNvGrpSpPr/>
              <p:nvPr/>
            </p:nvGrpSpPr>
            <p:grpSpPr bwMode="auto">
              <a:xfrm>
                <a:off x="336" y="1896"/>
                <a:ext cx="733" cy="894"/>
                <a:chOff x="0" y="0"/>
                <a:chExt cx="733" cy="894"/>
              </a:xfrm>
            </p:grpSpPr>
            <p:sp>
              <p:nvSpPr>
                <p:cNvPr id="100" name="AutoShape 42"/>
                <p:cNvSpPr/>
                <p:nvPr/>
              </p:nvSpPr>
              <p:spPr bwMode="auto">
                <a:xfrm>
                  <a:off x="24" y="135"/>
                  <a:ext cx="95" cy="75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21" h="21295">
                      <a:moveTo>
                        <a:pt x="1822" y="685"/>
                      </a:moveTo>
                      <a:cubicBezTo>
                        <a:pt x="1822" y="685"/>
                        <a:pt x="-2279" y="20688"/>
                        <a:pt x="1822" y="21295"/>
                      </a:cubicBezTo>
                      <a:lnTo>
                        <a:pt x="19321" y="21295"/>
                      </a:lnTo>
                      <a:cubicBezTo>
                        <a:pt x="19321" y="21295"/>
                        <a:pt x="19321" y="1675"/>
                        <a:pt x="19321" y="685"/>
                      </a:cubicBezTo>
                      <a:cubicBezTo>
                        <a:pt x="19319" y="-305"/>
                        <a:pt x="1985" y="-148"/>
                        <a:pt x="1822" y="685"/>
                      </a:cubicBezTo>
                      <a:close/>
                      <a:moveTo>
                        <a:pt x="1822" y="685"/>
                      </a:moveTo>
                    </a:path>
                  </a:pathLst>
                </a:custGeom>
                <a:solidFill>
                  <a:srgbClr val="3B4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AutoShape 43"/>
                <p:cNvSpPr/>
                <p:nvPr/>
              </p:nvSpPr>
              <p:spPr bwMode="auto">
                <a:xfrm>
                  <a:off x="552" y="136"/>
                  <a:ext cx="117" cy="7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382" h="20769">
                      <a:moveTo>
                        <a:pt x="0" y="355"/>
                      </a:moveTo>
                      <a:cubicBezTo>
                        <a:pt x="0" y="355"/>
                        <a:pt x="1579" y="20571"/>
                        <a:pt x="4971" y="20708"/>
                      </a:cubicBezTo>
                      <a:cubicBezTo>
                        <a:pt x="8362" y="20846"/>
                        <a:pt x="19408" y="20708"/>
                        <a:pt x="19408" y="20708"/>
                      </a:cubicBezTo>
                      <a:cubicBezTo>
                        <a:pt x="19408" y="20708"/>
                        <a:pt x="21600" y="2651"/>
                        <a:pt x="19408" y="948"/>
                      </a:cubicBezTo>
                      <a:cubicBezTo>
                        <a:pt x="17216" y="-754"/>
                        <a:pt x="0" y="355"/>
                        <a:pt x="0" y="355"/>
                      </a:cubicBezTo>
                      <a:close/>
                      <a:moveTo>
                        <a:pt x="0" y="355"/>
                      </a:moveTo>
                    </a:path>
                  </a:pathLst>
                </a:custGeom>
                <a:solidFill>
                  <a:srgbClr val="3B4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AutoShape 44"/>
                <p:cNvSpPr/>
                <p:nvPr/>
              </p:nvSpPr>
              <p:spPr bwMode="auto">
                <a:xfrm>
                  <a:off x="0" y="0"/>
                  <a:ext cx="733" cy="18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0887">
                      <a:moveTo>
                        <a:pt x="21600" y="5524"/>
                      </a:moveTo>
                      <a:lnTo>
                        <a:pt x="20661" y="20887"/>
                      </a:lnTo>
                      <a:lnTo>
                        <a:pt x="80" y="19822"/>
                      </a:lnTo>
                      <a:lnTo>
                        <a:pt x="0" y="27"/>
                      </a:lnTo>
                      <a:cubicBezTo>
                        <a:pt x="0" y="27"/>
                        <a:pt x="16338" y="-713"/>
                        <a:pt x="21600" y="5524"/>
                      </a:cubicBezTo>
                      <a:close/>
                      <a:moveTo>
                        <a:pt x="21600" y="5524"/>
                      </a:moveTo>
                    </a:path>
                  </a:pathLst>
                </a:custGeom>
                <a:solidFill>
                  <a:srgbClr val="3B4C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5" name="AutoShape 46"/>
              <p:cNvSpPr/>
              <p:nvPr/>
            </p:nvSpPr>
            <p:spPr bwMode="auto">
              <a:xfrm>
                <a:off x="472" y="1112"/>
                <a:ext cx="61" cy="11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0"/>
                    </a:moveTo>
                    <a:cubicBezTo>
                      <a:pt x="21600" y="0"/>
                      <a:pt x="907" y="16394"/>
                      <a:pt x="0" y="21600"/>
                    </a:cubicBezTo>
                    <a:cubicBezTo>
                      <a:pt x="0" y="21600"/>
                      <a:pt x="18928" y="6857"/>
                      <a:pt x="21600" y="0"/>
                    </a:cubicBezTo>
                    <a:close/>
                    <a:moveTo>
                      <a:pt x="21600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15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56" name="Group 76"/>
              <p:cNvGrpSpPr/>
              <p:nvPr/>
            </p:nvGrpSpPr>
            <p:grpSpPr bwMode="auto">
              <a:xfrm>
                <a:off x="256" y="0"/>
                <a:ext cx="1447" cy="3126"/>
                <a:chOff x="0" y="0"/>
                <a:chExt cx="1447" cy="3126"/>
              </a:xfrm>
            </p:grpSpPr>
            <p:grpSp>
              <p:nvGrpSpPr>
                <p:cNvPr id="71" name="Group 53"/>
                <p:cNvGrpSpPr/>
                <p:nvPr/>
              </p:nvGrpSpPr>
              <p:grpSpPr bwMode="auto">
                <a:xfrm>
                  <a:off x="224" y="1696"/>
                  <a:ext cx="1223" cy="1430"/>
                  <a:chOff x="0" y="0"/>
                  <a:chExt cx="1223" cy="1430"/>
                </a:xfrm>
              </p:grpSpPr>
              <p:grpSp>
                <p:nvGrpSpPr>
                  <p:cNvPr id="94" name="Group 49"/>
                  <p:cNvGrpSpPr/>
                  <p:nvPr/>
                </p:nvGrpSpPr>
                <p:grpSpPr bwMode="auto">
                  <a:xfrm>
                    <a:off x="280" y="0"/>
                    <a:ext cx="943" cy="1301"/>
                    <a:chOff x="0" y="0"/>
                    <a:chExt cx="943" cy="1301"/>
                  </a:xfrm>
                </p:grpSpPr>
                <p:sp>
                  <p:nvSpPr>
                    <p:cNvPr id="98" name="AutoShape 47"/>
                    <p:cNvSpPr/>
                    <p:nvPr/>
                  </p:nvSpPr>
                  <p:spPr bwMode="auto">
                    <a:xfrm>
                      <a:off x="24" y="896"/>
                      <a:ext cx="323" cy="405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678" h="20503">
                          <a:moveTo>
                            <a:pt x="14253" y="3216"/>
                          </a:moveTo>
                          <a:cubicBezTo>
                            <a:pt x="14253" y="3216"/>
                            <a:pt x="10347" y="8198"/>
                            <a:pt x="9719" y="9659"/>
                          </a:cubicBezTo>
                          <a:cubicBezTo>
                            <a:pt x="9090" y="11121"/>
                            <a:pt x="11009" y="14995"/>
                            <a:pt x="11986" y="15199"/>
                          </a:cubicBezTo>
                          <a:cubicBezTo>
                            <a:pt x="12962" y="15403"/>
                            <a:pt x="19933" y="16422"/>
                            <a:pt x="20449" y="17442"/>
                          </a:cubicBezTo>
                          <a:cubicBezTo>
                            <a:pt x="20965" y="18461"/>
                            <a:pt x="20449" y="20188"/>
                            <a:pt x="20449" y="20188"/>
                          </a:cubicBezTo>
                          <a:cubicBezTo>
                            <a:pt x="20449" y="20188"/>
                            <a:pt x="12016" y="20896"/>
                            <a:pt x="7455" y="20188"/>
                          </a:cubicBezTo>
                          <a:cubicBezTo>
                            <a:pt x="2894" y="19481"/>
                            <a:pt x="-635" y="8675"/>
                            <a:pt x="97" y="4597"/>
                          </a:cubicBezTo>
                          <a:cubicBezTo>
                            <a:pt x="97" y="4597"/>
                            <a:pt x="6336" y="927"/>
                            <a:pt x="7455" y="112"/>
                          </a:cubicBezTo>
                          <a:cubicBezTo>
                            <a:pt x="8574" y="-704"/>
                            <a:pt x="14253" y="3216"/>
                            <a:pt x="14253" y="3216"/>
                          </a:cubicBezTo>
                          <a:close/>
                          <a:moveTo>
                            <a:pt x="14253" y="3216"/>
                          </a:moveTo>
                        </a:path>
                      </a:pathLst>
                    </a:custGeom>
                    <a:solidFill>
                      <a:srgbClr val="192D3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" name="AutoShape 48"/>
                    <p:cNvSpPr/>
                    <p:nvPr/>
                  </p:nvSpPr>
                  <p:spPr bwMode="auto">
                    <a:xfrm>
                      <a:off x="0" y="0"/>
                      <a:ext cx="943" cy="96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533" h="20576">
                          <a:moveTo>
                            <a:pt x="5663" y="1005"/>
                          </a:moveTo>
                          <a:cubicBezTo>
                            <a:pt x="5663" y="1005"/>
                            <a:pt x="18625" y="-507"/>
                            <a:pt x="19591" y="179"/>
                          </a:cubicBezTo>
                          <a:cubicBezTo>
                            <a:pt x="20557" y="864"/>
                            <a:pt x="20908" y="2322"/>
                            <a:pt x="20030" y="3521"/>
                          </a:cubicBezTo>
                          <a:cubicBezTo>
                            <a:pt x="19152" y="4722"/>
                            <a:pt x="6684" y="19589"/>
                            <a:pt x="5981" y="20341"/>
                          </a:cubicBezTo>
                          <a:cubicBezTo>
                            <a:pt x="5279" y="21093"/>
                            <a:pt x="2710" y="19893"/>
                            <a:pt x="2326" y="18864"/>
                          </a:cubicBezTo>
                          <a:cubicBezTo>
                            <a:pt x="2326" y="18864"/>
                            <a:pt x="13884" y="5236"/>
                            <a:pt x="14323" y="4121"/>
                          </a:cubicBezTo>
                          <a:cubicBezTo>
                            <a:pt x="14323" y="4121"/>
                            <a:pt x="3540" y="4087"/>
                            <a:pt x="2326" y="2573"/>
                          </a:cubicBezTo>
                          <a:cubicBezTo>
                            <a:pt x="1112" y="1059"/>
                            <a:pt x="-692" y="693"/>
                            <a:pt x="274" y="179"/>
                          </a:cubicBezTo>
                          <a:cubicBezTo>
                            <a:pt x="1240" y="-336"/>
                            <a:pt x="5663" y="1005"/>
                            <a:pt x="5663" y="1005"/>
                          </a:cubicBezTo>
                          <a:close/>
                          <a:moveTo>
                            <a:pt x="5663" y="1005"/>
                          </a:moveTo>
                        </a:path>
                      </a:pathLst>
                    </a:custGeom>
                    <a:solidFill>
                      <a:srgbClr val="EC3A2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95" name="Group 52"/>
                  <p:cNvGrpSpPr/>
                  <p:nvPr/>
                </p:nvGrpSpPr>
                <p:grpSpPr bwMode="auto">
                  <a:xfrm>
                    <a:off x="0" y="8"/>
                    <a:ext cx="1223" cy="1422"/>
                    <a:chOff x="0" y="0"/>
                    <a:chExt cx="1223" cy="1422"/>
                  </a:xfrm>
                </p:grpSpPr>
                <p:sp>
                  <p:nvSpPr>
                    <p:cNvPr id="96" name="AutoShape 50"/>
                    <p:cNvSpPr/>
                    <p:nvPr/>
                  </p:nvSpPr>
                  <p:spPr bwMode="auto">
                    <a:xfrm>
                      <a:off x="752" y="1152"/>
                      <a:ext cx="471" cy="27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51" h="18810">
                          <a:moveTo>
                            <a:pt x="9251" y="2260"/>
                          </a:moveTo>
                          <a:cubicBezTo>
                            <a:pt x="9251" y="2260"/>
                            <a:pt x="10357" y="8992"/>
                            <a:pt x="11279" y="10114"/>
                          </a:cubicBezTo>
                          <a:cubicBezTo>
                            <a:pt x="12200" y="11237"/>
                            <a:pt x="20125" y="8431"/>
                            <a:pt x="20863" y="10114"/>
                          </a:cubicBezTo>
                          <a:cubicBezTo>
                            <a:pt x="21600" y="11797"/>
                            <a:pt x="21550" y="17688"/>
                            <a:pt x="21550" y="17688"/>
                          </a:cubicBezTo>
                          <a:cubicBezTo>
                            <a:pt x="21550" y="17688"/>
                            <a:pt x="7040" y="20213"/>
                            <a:pt x="5012" y="17688"/>
                          </a:cubicBezTo>
                          <a:cubicBezTo>
                            <a:pt x="5012" y="17688"/>
                            <a:pt x="1254" y="19091"/>
                            <a:pt x="0" y="17408"/>
                          </a:cubicBezTo>
                          <a:cubicBezTo>
                            <a:pt x="0" y="17408"/>
                            <a:pt x="774" y="2556"/>
                            <a:pt x="1879" y="585"/>
                          </a:cubicBezTo>
                          <a:cubicBezTo>
                            <a:pt x="2985" y="-1387"/>
                            <a:pt x="9251" y="2260"/>
                            <a:pt x="9251" y="2260"/>
                          </a:cubicBezTo>
                          <a:close/>
                          <a:moveTo>
                            <a:pt x="9251" y="2260"/>
                          </a:moveTo>
                        </a:path>
                      </a:pathLst>
                    </a:custGeom>
                    <a:solidFill>
                      <a:srgbClr val="192D3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" name="AutoShape 51"/>
                    <p:cNvSpPr/>
                    <p:nvPr/>
                  </p:nvSpPr>
                  <p:spPr bwMode="auto">
                    <a:xfrm>
                      <a:off x="0" y="0"/>
                      <a:ext cx="1093" cy="1209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730" h="21307">
                          <a:moveTo>
                            <a:pt x="5421" y="52"/>
                          </a:moveTo>
                          <a:cubicBezTo>
                            <a:pt x="5421" y="52"/>
                            <a:pt x="6746" y="1615"/>
                            <a:pt x="7843" y="1686"/>
                          </a:cubicBezTo>
                          <a:cubicBezTo>
                            <a:pt x="8939" y="1758"/>
                            <a:pt x="19647" y="1544"/>
                            <a:pt x="20564" y="2539"/>
                          </a:cubicBezTo>
                          <a:cubicBezTo>
                            <a:pt x="21482" y="3534"/>
                            <a:pt x="18270" y="19160"/>
                            <a:pt x="18652" y="21261"/>
                          </a:cubicBezTo>
                          <a:cubicBezTo>
                            <a:pt x="18652" y="21261"/>
                            <a:pt x="14599" y="21363"/>
                            <a:pt x="14063" y="21261"/>
                          </a:cubicBezTo>
                          <a:cubicBezTo>
                            <a:pt x="14063" y="21261"/>
                            <a:pt x="17428" y="6448"/>
                            <a:pt x="17046" y="5737"/>
                          </a:cubicBezTo>
                          <a:cubicBezTo>
                            <a:pt x="16664" y="5027"/>
                            <a:pt x="1641" y="4311"/>
                            <a:pt x="800" y="3530"/>
                          </a:cubicBezTo>
                          <a:cubicBezTo>
                            <a:pt x="-42" y="2748"/>
                            <a:pt x="-118" y="1326"/>
                            <a:pt x="111" y="545"/>
                          </a:cubicBezTo>
                          <a:cubicBezTo>
                            <a:pt x="341" y="-237"/>
                            <a:pt x="5421" y="52"/>
                            <a:pt x="5421" y="52"/>
                          </a:cubicBezTo>
                          <a:close/>
                          <a:moveTo>
                            <a:pt x="5421" y="52"/>
                          </a:moveTo>
                        </a:path>
                      </a:pathLst>
                    </a:custGeom>
                    <a:solidFill>
                      <a:srgbClr val="F8473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72" name="Group 64"/>
                <p:cNvGrpSpPr/>
                <p:nvPr/>
              </p:nvGrpSpPr>
              <p:grpSpPr bwMode="auto">
                <a:xfrm>
                  <a:off x="248" y="0"/>
                  <a:ext cx="643" cy="825"/>
                  <a:chOff x="0" y="0"/>
                  <a:chExt cx="643" cy="825"/>
                </a:xfrm>
              </p:grpSpPr>
              <p:sp>
                <p:nvSpPr>
                  <p:cNvPr id="84" name="AutoShape 54"/>
                  <p:cNvSpPr/>
                  <p:nvPr/>
                </p:nvSpPr>
                <p:spPr bwMode="auto">
                  <a:xfrm>
                    <a:off x="0" y="0"/>
                    <a:ext cx="643" cy="551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569" h="19404">
                        <a:moveTo>
                          <a:pt x="4424" y="19267"/>
                        </a:moveTo>
                        <a:cubicBezTo>
                          <a:pt x="4424" y="19267"/>
                          <a:pt x="2069" y="16230"/>
                          <a:pt x="1663" y="14533"/>
                        </a:cubicBezTo>
                        <a:cubicBezTo>
                          <a:pt x="1257" y="12836"/>
                          <a:pt x="1257" y="7030"/>
                          <a:pt x="1257" y="7030"/>
                        </a:cubicBezTo>
                        <a:cubicBezTo>
                          <a:pt x="1257" y="7030"/>
                          <a:pt x="282" y="7032"/>
                          <a:pt x="39" y="6495"/>
                        </a:cubicBezTo>
                        <a:cubicBezTo>
                          <a:pt x="-205" y="5958"/>
                          <a:pt x="769" y="4731"/>
                          <a:pt x="1257" y="4942"/>
                        </a:cubicBezTo>
                        <a:cubicBezTo>
                          <a:pt x="1257" y="4942"/>
                          <a:pt x="201" y="3649"/>
                          <a:pt x="851" y="2749"/>
                        </a:cubicBezTo>
                        <a:cubicBezTo>
                          <a:pt x="1500" y="1849"/>
                          <a:pt x="3124" y="3904"/>
                          <a:pt x="3124" y="3904"/>
                        </a:cubicBezTo>
                        <a:cubicBezTo>
                          <a:pt x="3124" y="3904"/>
                          <a:pt x="6941" y="-27"/>
                          <a:pt x="13275" y="1492"/>
                        </a:cubicBezTo>
                        <a:cubicBezTo>
                          <a:pt x="13275" y="1492"/>
                          <a:pt x="15305" y="-1618"/>
                          <a:pt x="16442" y="1143"/>
                        </a:cubicBezTo>
                        <a:cubicBezTo>
                          <a:pt x="16442" y="1143"/>
                          <a:pt x="18959" y="-1278"/>
                          <a:pt x="20177" y="2028"/>
                        </a:cubicBezTo>
                        <a:cubicBezTo>
                          <a:pt x="21395" y="5333"/>
                          <a:pt x="19390" y="7387"/>
                          <a:pt x="19390" y="7387"/>
                        </a:cubicBezTo>
                        <a:cubicBezTo>
                          <a:pt x="19390" y="7387"/>
                          <a:pt x="20901" y="13939"/>
                          <a:pt x="18834" y="15844"/>
                        </a:cubicBezTo>
                        <a:cubicBezTo>
                          <a:pt x="16767" y="17749"/>
                          <a:pt x="7428" y="19982"/>
                          <a:pt x="4424" y="19267"/>
                        </a:cubicBezTo>
                        <a:close/>
                        <a:moveTo>
                          <a:pt x="4424" y="19267"/>
                        </a:moveTo>
                      </a:path>
                    </a:pathLst>
                  </a:custGeom>
                  <a:solidFill>
                    <a:srgbClr val="4E3F0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5" name="AutoShape 55"/>
                  <p:cNvSpPr/>
                  <p:nvPr/>
                </p:nvSpPr>
                <p:spPr bwMode="auto">
                  <a:xfrm>
                    <a:off x="199" y="232"/>
                    <a:ext cx="405" cy="59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373" h="21133">
                        <a:moveTo>
                          <a:pt x="0" y="4629"/>
                        </a:moveTo>
                        <a:cubicBezTo>
                          <a:pt x="0" y="4629"/>
                          <a:pt x="3354" y="17804"/>
                          <a:pt x="3891" y="18437"/>
                        </a:cubicBezTo>
                        <a:cubicBezTo>
                          <a:pt x="4427" y="19069"/>
                          <a:pt x="10733" y="21600"/>
                          <a:pt x="15697" y="21058"/>
                        </a:cubicBezTo>
                        <a:cubicBezTo>
                          <a:pt x="20661" y="20516"/>
                          <a:pt x="21600" y="19341"/>
                          <a:pt x="21332" y="15364"/>
                        </a:cubicBezTo>
                        <a:cubicBezTo>
                          <a:pt x="21063" y="11387"/>
                          <a:pt x="19453" y="452"/>
                          <a:pt x="19051" y="0"/>
                        </a:cubicBezTo>
                        <a:cubicBezTo>
                          <a:pt x="19051" y="0"/>
                          <a:pt x="16904" y="871"/>
                          <a:pt x="15831" y="752"/>
                        </a:cubicBezTo>
                        <a:cubicBezTo>
                          <a:pt x="14757" y="633"/>
                          <a:pt x="6708" y="600"/>
                          <a:pt x="5768" y="752"/>
                        </a:cubicBezTo>
                        <a:cubicBezTo>
                          <a:pt x="4830" y="904"/>
                          <a:pt x="0" y="4629"/>
                          <a:pt x="0" y="4629"/>
                        </a:cubicBezTo>
                        <a:close/>
                        <a:moveTo>
                          <a:pt x="0" y="4629"/>
                        </a:moveTo>
                      </a:path>
                    </a:pathLst>
                  </a:custGeom>
                  <a:solidFill>
                    <a:srgbClr val="FFE1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86" name="AutoShape 56"/>
                  <p:cNvSpPr/>
                  <p:nvPr/>
                </p:nvSpPr>
                <p:spPr bwMode="auto">
                  <a:xfrm>
                    <a:off x="128" y="496"/>
                    <a:ext cx="142" cy="161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229" h="15444">
                        <a:moveTo>
                          <a:pt x="20229" y="6399"/>
                        </a:moveTo>
                        <a:cubicBezTo>
                          <a:pt x="20229" y="6399"/>
                          <a:pt x="12309" y="-882"/>
                          <a:pt x="5469" y="89"/>
                        </a:cubicBezTo>
                        <a:cubicBezTo>
                          <a:pt x="-1371" y="1060"/>
                          <a:pt x="-651" y="9069"/>
                          <a:pt x="1509" y="11738"/>
                        </a:cubicBezTo>
                        <a:cubicBezTo>
                          <a:pt x="3670" y="14407"/>
                          <a:pt x="19869" y="20718"/>
                          <a:pt x="20229" y="6399"/>
                        </a:cubicBezTo>
                        <a:close/>
                        <a:moveTo>
                          <a:pt x="20229" y="6399"/>
                        </a:moveTo>
                      </a:path>
                    </a:pathLst>
                  </a:custGeom>
                  <a:solidFill>
                    <a:srgbClr val="FFE1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87" name="Group 63"/>
                  <p:cNvGrpSpPr/>
                  <p:nvPr/>
                </p:nvGrpSpPr>
                <p:grpSpPr bwMode="auto">
                  <a:xfrm>
                    <a:off x="296" y="320"/>
                    <a:ext cx="254" cy="375"/>
                    <a:chOff x="0" y="0"/>
                    <a:chExt cx="254" cy="375"/>
                  </a:xfrm>
                </p:grpSpPr>
                <p:sp>
                  <p:nvSpPr>
                    <p:cNvPr id="88" name="AutoShape 57"/>
                    <p:cNvSpPr/>
                    <p:nvPr/>
                  </p:nvSpPr>
                  <p:spPr bwMode="auto">
                    <a:xfrm>
                      <a:off x="176" y="176"/>
                      <a:ext cx="77" cy="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881" h="21113">
                          <a:moveTo>
                            <a:pt x="1185" y="0"/>
                          </a:moveTo>
                          <a:cubicBezTo>
                            <a:pt x="1185" y="0"/>
                            <a:pt x="857" y="9318"/>
                            <a:pt x="3148" y="9096"/>
                          </a:cubicBezTo>
                          <a:cubicBezTo>
                            <a:pt x="5440" y="8872"/>
                            <a:pt x="16565" y="8674"/>
                            <a:pt x="18529" y="10224"/>
                          </a:cubicBezTo>
                          <a:cubicBezTo>
                            <a:pt x="20492" y="11775"/>
                            <a:pt x="20164" y="18921"/>
                            <a:pt x="18529" y="19591"/>
                          </a:cubicBezTo>
                          <a:cubicBezTo>
                            <a:pt x="16893" y="20260"/>
                            <a:pt x="6716" y="21600"/>
                            <a:pt x="1169" y="20930"/>
                          </a:cubicBezTo>
                          <a:cubicBezTo>
                            <a:pt x="1169" y="20930"/>
                            <a:pt x="16565" y="18921"/>
                            <a:pt x="16891" y="17805"/>
                          </a:cubicBezTo>
                          <a:cubicBezTo>
                            <a:pt x="17219" y="16689"/>
                            <a:pt x="17219" y="10455"/>
                            <a:pt x="15582" y="10558"/>
                          </a:cubicBezTo>
                          <a:cubicBezTo>
                            <a:pt x="13946" y="10661"/>
                            <a:pt x="3441" y="11795"/>
                            <a:pt x="1167" y="10558"/>
                          </a:cubicBezTo>
                          <a:cubicBezTo>
                            <a:pt x="-1108" y="9321"/>
                            <a:pt x="529" y="1622"/>
                            <a:pt x="1185" y="0"/>
                          </a:cubicBezTo>
                          <a:close/>
                          <a:moveTo>
                            <a:pt x="1185" y="0"/>
                          </a:moveTo>
                        </a:path>
                      </a:pathLst>
                    </a:custGeom>
                    <a:solidFill>
                      <a:srgbClr val="D2A5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9" name="AutoShape 58"/>
                    <p:cNvSpPr/>
                    <p:nvPr/>
                  </p:nvSpPr>
                  <p:spPr bwMode="auto">
                    <a:xfrm>
                      <a:off x="64" y="344"/>
                      <a:ext cx="184" cy="31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10434">
                          <a:moveTo>
                            <a:pt x="0" y="0"/>
                          </a:moveTo>
                          <a:cubicBezTo>
                            <a:pt x="0" y="0"/>
                            <a:pt x="12216" y="12704"/>
                            <a:pt x="21600" y="2965"/>
                          </a:cubicBezTo>
                          <a:cubicBezTo>
                            <a:pt x="21600" y="2965"/>
                            <a:pt x="8789" y="21600"/>
                            <a:pt x="0" y="0"/>
                          </a:cubicBezTo>
                          <a:close/>
                          <a:moveTo>
                            <a:pt x="0" y="0"/>
                          </a:moveTo>
                        </a:path>
                      </a:pathLst>
                    </a:custGeom>
                    <a:solidFill>
                      <a:srgbClr val="7F451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0" name="AutoShape 59"/>
                    <p:cNvSpPr/>
                    <p:nvPr/>
                  </p:nvSpPr>
                  <p:spPr bwMode="auto">
                    <a:xfrm>
                      <a:off x="55" y="160"/>
                      <a:ext cx="30" cy="4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83" h="21552">
                          <a:moveTo>
                            <a:pt x="12671" y="21529"/>
                          </a:moveTo>
                          <a:cubicBezTo>
                            <a:pt x="13380" y="21483"/>
                            <a:pt x="14075" y="21364"/>
                            <a:pt x="14738" y="21179"/>
                          </a:cubicBezTo>
                          <a:cubicBezTo>
                            <a:pt x="15401" y="20993"/>
                            <a:pt x="16031" y="20741"/>
                            <a:pt x="16613" y="20435"/>
                          </a:cubicBezTo>
                          <a:cubicBezTo>
                            <a:pt x="17196" y="20128"/>
                            <a:pt x="17731" y="19768"/>
                            <a:pt x="18210" y="19371"/>
                          </a:cubicBezTo>
                          <a:cubicBezTo>
                            <a:pt x="18689" y="18973"/>
                            <a:pt x="19113" y="18538"/>
                            <a:pt x="19481" y="18083"/>
                          </a:cubicBezTo>
                          <a:cubicBezTo>
                            <a:pt x="19849" y="17628"/>
                            <a:pt x="20160" y="17152"/>
                            <a:pt x="20420" y="16671"/>
                          </a:cubicBezTo>
                          <a:cubicBezTo>
                            <a:pt x="20680" y="16190"/>
                            <a:pt x="20888" y="15703"/>
                            <a:pt x="21052" y="15222"/>
                          </a:cubicBezTo>
                          <a:cubicBezTo>
                            <a:pt x="21216" y="14741"/>
                            <a:pt x="21335" y="14265"/>
                            <a:pt x="21419" y="13803"/>
                          </a:cubicBezTo>
                          <a:cubicBezTo>
                            <a:pt x="21503" y="13340"/>
                            <a:pt x="21550" y="12890"/>
                            <a:pt x="21571" y="12457"/>
                          </a:cubicBezTo>
                          <a:cubicBezTo>
                            <a:pt x="21591" y="12025"/>
                            <a:pt x="21584" y="11609"/>
                            <a:pt x="21556" y="11213"/>
                          </a:cubicBezTo>
                          <a:cubicBezTo>
                            <a:pt x="21528" y="10816"/>
                            <a:pt x="21480" y="10438"/>
                            <a:pt x="21417" y="10080"/>
                          </a:cubicBezTo>
                          <a:cubicBezTo>
                            <a:pt x="21355" y="9722"/>
                            <a:pt x="21271" y="9346"/>
                            <a:pt x="21161" y="8955"/>
                          </a:cubicBezTo>
                          <a:cubicBezTo>
                            <a:pt x="21051" y="8564"/>
                            <a:pt x="20915" y="8157"/>
                            <a:pt x="20745" y="7736"/>
                          </a:cubicBezTo>
                          <a:cubicBezTo>
                            <a:pt x="20576" y="7316"/>
                            <a:pt x="20374" y="6883"/>
                            <a:pt x="20132" y="6441"/>
                          </a:cubicBezTo>
                          <a:cubicBezTo>
                            <a:pt x="19890" y="6000"/>
                            <a:pt x="19609" y="5551"/>
                            <a:pt x="19282" y="5101"/>
                          </a:cubicBezTo>
                          <a:cubicBezTo>
                            <a:pt x="18956" y="4652"/>
                            <a:pt x="18584" y="4204"/>
                            <a:pt x="18164" y="3767"/>
                          </a:cubicBezTo>
                          <a:cubicBezTo>
                            <a:pt x="17744" y="3331"/>
                            <a:pt x="17275" y="2906"/>
                            <a:pt x="16758" y="2509"/>
                          </a:cubicBezTo>
                          <a:cubicBezTo>
                            <a:pt x="16241" y="2112"/>
                            <a:pt x="15677" y="1742"/>
                            <a:pt x="15071" y="1415"/>
                          </a:cubicBezTo>
                          <a:cubicBezTo>
                            <a:pt x="14465" y="1089"/>
                            <a:pt x="13818" y="806"/>
                            <a:pt x="13143" y="582"/>
                          </a:cubicBezTo>
                          <a:cubicBezTo>
                            <a:pt x="12468" y="358"/>
                            <a:pt x="11765" y="193"/>
                            <a:pt x="11052" y="98"/>
                          </a:cubicBezTo>
                          <a:cubicBezTo>
                            <a:pt x="10340" y="2"/>
                            <a:pt x="9619" y="-24"/>
                            <a:pt x="8911" y="23"/>
                          </a:cubicBezTo>
                          <a:cubicBezTo>
                            <a:pt x="8202" y="69"/>
                            <a:pt x="7507" y="188"/>
                            <a:pt x="6844" y="373"/>
                          </a:cubicBezTo>
                          <a:cubicBezTo>
                            <a:pt x="6181" y="559"/>
                            <a:pt x="5551" y="811"/>
                            <a:pt x="4969" y="1117"/>
                          </a:cubicBezTo>
                          <a:cubicBezTo>
                            <a:pt x="4386" y="1424"/>
                            <a:pt x="3851" y="1784"/>
                            <a:pt x="3372" y="2181"/>
                          </a:cubicBezTo>
                          <a:cubicBezTo>
                            <a:pt x="2893" y="2579"/>
                            <a:pt x="2469" y="3014"/>
                            <a:pt x="2101" y="3469"/>
                          </a:cubicBezTo>
                          <a:cubicBezTo>
                            <a:pt x="1733" y="3924"/>
                            <a:pt x="1422" y="4400"/>
                            <a:pt x="1162" y="4881"/>
                          </a:cubicBezTo>
                          <a:cubicBezTo>
                            <a:pt x="902" y="5362"/>
                            <a:pt x="694" y="5849"/>
                            <a:pt x="530" y="6330"/>
                          </a:cubicBezTo>
                          <a:cubicBezTo>
                            <a:pt x="366" y="6811"/>
                            <a:pt x="247" y="7287"/>
                            <a:pt x="163" y="7749"/>
                          </a:cubicBezTo>
                          <a:cubicBezTo>
                            <a:pt x="79" y="8212"/>
                            <a:pt x="32" y="8662"/>
                            <a:pt x="11" y="9095"/>
                          </a:cubicBezTo>
                          <a:cubicBezTo>
                            <a:pt x="-9" y="9527"/>
                            <a:pt x="-2" y="9943"/>
                            <a:pt x="26" y="10339"/>
                          </a:cubicBezTo>
                          <a:cubicBezTo>
                            <a:pt x="54" y="10736"/>
                            <a:pt x="102" y="11114"/>
                            <a:pt x="165" y="11472"/>
                          </a:cubicBezTo>
                          <a:cubicBezTo>
                            <a:pt x="227" y="11830"/>
                            <a:pt x="311" y="12206"/>
                            <a:pt x="421" y="12597"/>
                          </a:cubicBezTo>
                          <a:cubicBezTo>
                            <a:pt x="531" y="12988"/>
                            <a:pt x="667" y="13395"/>
                            <a:pt x="837" y="13816"/>
                          </a:cubicBezTo>
                          <a:cubicBezTo>
                            <a:pt x="1006" y="14236"/>
                            <a:pt x="1208" y="14669"/>
                            <a:pt x="1450" y="15111"/>
                          </a:cubicBezTo>
                          <a:cubicBezTo>
                            <a:pt x="1692" y="15552"/>
                            <a:pt x="1973" y="16001"/>
                            <a:pt x="2300" y="16451"/>
                          </a:cubicBezTo>
                          <a:cubicBezTo>
                            <a:pt x="2626" y="16900"/>
                            <a:pt x="2998" y="17348"/>
                            <a:pt x="3418" y="17785"/>
                          </a:cubicBezTo>
                          <a:cubicBezTo>
                            <a:pt x="3838" y="18221"/>
                            <a:pt x="4307" y="18646"/>
                            <a:pt x="4824" y="19043"/>
                          </a:cubicBezTo>
                          <a:cubicBezTo>
                            <a:pt x="5341" y="19440"/>
                            <a:pt x="5905" y="19810"/>
                            <a:pt x="6511" y="20137"/>
                          </a:cubicBezTo>
                          <a:cubicBezTo>
                            <a:pt x="7117" y="20463"/>
                            <a:pt x="7764" y="20746"/>
                            <a:pt x="8439" y="20970"/>
                          </a:cubicBezTo>
                          <a:cubicBezTo>
                            <a:pt x="9114" y="21194"/>
                            <a:pt x="9817" y="21359"/>
                            <a:pt x="10530" y="21454"/>
                          </a:cubicBezTo>
                          <a:cubicBezTo>
                            <a:pt x="11242" y="21550"/>
                            <a:pt x="11963" y="21576"/>
                            <a:pt x="12671" y="21529"/>
                          </a:cubicBezTo>
                          <a:close/>
                          <a:moveTo>
                            <a:pt x="12671" y="21529"/>
                          </a:moveTo>
                        </a:path>
                      </a:pathLst>
                    </a:custGeom>
                    <a:solidFill>
                      <a:srgbClr val="13131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1" name="AutoShape 60"/>
                    <p:cNvSpPr/>
                    <p:nvPr/>
                  </p:nvSpPr>
                  <p:spPr bwMode="auto">
                    <a:xfrm>
                      <a:off x="224" y="136"/>
                      <a:ext cx="29" cy="4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83" h="21552">
                          <a:moveTo>
                            <a:pt x="12671" y="21529"/>
                          </a:moveTo>
                          <a:cubicBezTo>
                            <a:pt x="13380" y="21483"/>
                            <a:pt x="14075" y="21364"/>
                            <a:pt x="14738" y="21179"/>
                          </a:cubicBezTo>
                          <a:cubicBezTo>
                            <a:pt x="15401" y="20993"/>
                            <a:pt x="16031" y="20741"/>
                            <a:pt x="16613" y="20435"/>
                          </a:cubicBezTo>
                          <a:cubicBezTo>
                            <a:pt x="17196" y="20128"/>
                            <a:pt x="17731" y="19768"/>
                            <a:pt x="18210" y="19371"/>
                          </a:cubicBezTo>
                          <a:cubicBezTo>
                            <a:pt x="18689" y="18973"/>
                            <a:pt x="19113" y="18538"/>
                            <a:pt x="19481" y="18083"/>
                          </a:cubicBezTo>
                          <a:cubicBezTo>
                            <a:pt x="19849" y="17628"/>
                            <a:pt x="20160" y="17152"/>
                            <a:pt x="20420" y="16671"/>
                          </a:cubicBezTo>
                          <a:cubicBezTo>
                            <a:pt x="20680" y="16190"/>
                            <a:pt x="20888" y="15703"/>
                            <a:pt x="21052" y="15222"/>
                          </a:cubicBezTo>
                          <a:cubicBezTo>
                            <a:pt x="21216" y="14741"/>
                            <a:pt x="21335" y="14265"/>
                            <a:pt x="21419" y="13803"/>
                          </a:cubicBezTo>
                          <a:cubicBezTo>
                            <a:pt x="21503" y="13340"/>
                            <a:pt x="21550" y="12890"/>
                            <a:pt x="21571" y="12457"/>
                          </a:cubicBezTo>
                          <a:cubicBezTo>
                            <a:pt x="21591" y="12025"/>
                            <a:pt x="21584" y="11609"/>
                            <a:pt x="21556" y="11213"/>
                          </a:cubicBezTo>
                          <a:cubicBezTo>
                            <a:pt x="21528" y="10816"/>
                            <a:pt x="21480" y="10438"/>
                            <a:pt x="21417" y="10080"/>
                          </a:cubicBezTo>
                          <a:cubicBezTo>
                            <a:pt x="21355" y="9722"/>
                            <a:pt x="21271" y="9346"/>
                            <a:pt x="21161" y="8955"/>
                          </a:cubicBezTo>
                          <a:cubicBezTo>
                            <a:pt x="21051" y="8564"/>
                            <a:pt x="20915" y="8157"/>
                            <a:pt x="20745" y="7736"/>
                          </a:cubicBezTo>
                          <a:cubicBezTo>
                            <a:pt x="20576" y="7316"/>
                            <a:pt x="20374" y="6883"/>
                            <a:pt x="20132" y="6441"/>
                          </a:cubicBezTo>
                          <a:cubicBezTo>
                            <a:pt x="19890" y="6000"/>
                            <a:pt x="19609" y="5551"/>
                            <a:pt x="19282" y="5101"/>
                          </a:cubicBezTo>
                          <a:cubicBezTo>
                            <a:pt x="18956" y="4652"/>
                            <a:pt x="18584" y="4204"/>
                            <a:pt x="18164" y="3767"/>
                          </a:cubicBezTo>
                          <a:cubicBezTo>
                            <a:pt x="17744" y="3331"/>
                            <a:pt x="17275" y="2906"/>
                            <a:pt x="16758" y="2509"/>
                          </a:cubicBezTo>
                          <a:cubicBezTo>
                            <a:pt x="16241" y="2112"/>
                            <a:pt x="15677" y="1742"/>
                            <a:pt x="15071" y="1415"/>
                          </a:cubicBezTo>
                          <a:cubicBezTo>
                            <a:pt x="14465" y="1089"/>
                            <a:pt x="13818" y="806"/>
                            <a:pt x="13143" y="582"/>
                          </a:cubicBezTo>
                          <a:cubicBezTo>
                            <a:pt x="12468" y="358"/>
                            <a:pt x="11765" y="193"/>
                            <a:pt x="11052" y="98"/>
                          </a:cubicBezTo>
                          <a:cubicBezTo>
                            <a:pt x="10340" y="2"/>
                            <a:pt x="9619" y="-24"/>
                            <a:pt x="8911" y="23"/>
                          </a:cubicBezTo>
                          <a:cubicBezTo>
                            <a:pt x="8202" y="69"/>
                            <a:pt x="7507" y="188"/>
                            <a:pt x="6844" y="373"/>
                          </a:cubicBezTo>
                          <a:cubicBezTo>
                            <a:pt x="6181" y="559"/>
                            <a:pt x="5551" y="811"/>
                            <a:pt x="4969" y="1117"/>
                          </a:cubicBezTo>
                          <a:cubicBezTo>
                            <a:pt x="4386" y="1424"/>
                            <a:pt x="3851" y="1784"/>
                            <a:pt x="3372" y="2181"/>
                          </a:cubicBezTo>
                          <a:cubicBezTo>
                            <a:pt x="2893" y="2579"/>
                            <a:pt x="2469" y="3014"/>
                            <a:pt x="2101" y="3469"/>
                          </a:cubicBezTo>
                          <a:cubicBezTo>
                            <a:pt x="1733" y="3924"/>
                            <a:pt x="1422" y="4400"/>
                            <a:pt x="1162" y="4881"/>
                          </a:cubicBezTo>
                          <a:cubicBezTo>
                            <a:pt x="902" y="5362"/>
                            <a:pt x="694" y="5849"/>
                            <a:pt x="530" y="6330"/>
                          </a:cubicBezTo>
                          <a:cubicBezTo>
                            <a:pt x="366" y="6811"/>
                            <a:pt x="247" y="7287"/>
                            <a:pt x="163" y="7749"/>
                          </a:cubicBezTo>
                          <a:cubicBezTo>
                            <a:pt x="79" y="8212"/>
                            <a:pt x="32" y="8662"/>
                            <a:pt x="11" y="9095"/>
                          </a:cubicBezTo>
                          <a:cubicBezTo>
                            <a:pt x="-9" y="9527"/>
                            <a:pt x="-2" y="9943"/>
                            <a:pt x="26" y="10339"/>
                          </a:cubicBezTo>
                          <a:cubicBezTo>
                            <a:pt x="54" y="10736"/>
                            <a:pt x="102" y="11114"/>
                            <a:pt x="165" y="11472"/>
                          </a:cubicBezTo>
                          <a:cubicBezTo>
                            <a:pt x="227" y="11830"/>
                            <a:pt x="311" y="12206"/>
                            <a:pt x="421" y="12597"/>
                          </a:cubicBezTo>
                          <a:cubicBezTo>
                            <a:pt x="531" y="12988"/>
                            <a:pt x="667" y="13395"/>
                            <a:pt x="837" y="13816"/>
                          </a:cubicBezTo>
                          <a:cubicBezTo>
                            <a:pt x="1006" y="14236"/>
                            <a:pt x="1208" y="14669"/>
                            <a:pt x="1450" y="15111"/>
                          </a:cubicBezTo>
                          <a:cubicBezTo>
                            <a:pt x="1692" y="15552"/>
                            <a:pt x="1973" y="16001"/>
                            <a:pt x="2300" y="16451"/>
                          </a:cubicBezTo>
                          <a:cubicBezTo>
                            <a:pt x="2626" y="16900"/>
                            <a:pt x="2998" y="17348"/>
                            <a:pt x="3418" y="17785"/>
                          </a:cubicBezTo>
                          <a:cubicBezTo>
                            <a:pt x="3838" y="18221"/>
                            <a:pt x="4307" y="18646"/>
                            <a:pt x="4824" y="19043"/>
                          </a:cubicBezTo>
                          <a:cubicBezTo>
                            <a:pt x="5341" y="19440"/>
                            <a:pt x="5905" y="19810"/>
                            <a:pt x="6511" y="20137"/>
                          </a:cubicBezTo>
                          <a:cubicBezTo>
                            <a:pt x="7117" y="20463"/>
                            <a:pt x="7764" y="20746"/>
                            <a:pt x="8439" y="20970"/>
                          </a:cubicBezTo>
                          <a:cubicBezTo>
                            <a:pt x="9114" y="21194"/>
                            <a:pt x="9817" y="21359"/>
                            <a:pt x="10530" y="21454"/>
                          </a:cubicBezTo>
                          <a:cubicBezTo>
                            <a:pt x="11242" y="21550"/>
                            <a:pt x="11963" y="21576"/>
                            <a:pt x="12671" y="21529"/>
                          </a:cubicBezTo>
                          <a:close/>
                          <a:moveTo>
                            <a:pt x="12671" y="21529"/>
                          </a:moveTo>
                        </a:path>
                      </a:pathLst>
                    </a:custGeom>
                    <a:solidFill>
                      <a:srgbClr val="13131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2" name="AutoShape 61"/>
                    <p:cNvSpPr/>
                    <p:nvPr/>
                  </p:nvSpPr>
                  <p:spPr bwMode="auto">
                    <a:xfrm>
                      <a:off x="0" y="16"/>
                      <a:ext cx="92" cy="45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643" h="15959">
                          <a:moveTo>
                            <a:pt x="20597" y="1127"/>
                          </a:moveTo>
                          <a:cubicBezTo>
                            <a:pt x="21598" y="846"/>
                            <a:pt x="5850" y="-5641"/>
                            <a:pt x="0" y="15959"/>
                          </a:cubicBezTo>
                          <a:cubicBezTo>
                            <a:pt x="-2" y="15959"/>
                            <a:pt x="15799" y="2475"/>
                            <a:pt x="20597" y="1127"/>
                          </a:cubicBezTo>
                          <a:close/>
                          <a:moveTo>
                            <a:pt x="20597" y="1127"/>
                          </a:moveTo>
                        </a:path>
                      </a:pathLst>
                    </a:custGeom>
                    <a:solidFill>
                      <a:srgbClr val="4E3F0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3" name="AutoShape 62"/>
                    <p:cNvSpPr/>
                    <p:nvPr/>
                  </p:nvSpPr>
                  <p:spPr bwMode="auto">
                    <a:xfrm>
                      <a:off x="184" y="0"/>
                      <a:ext cx="70" cy="3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544" h="13225">
                          <a:moveTo>
                            <a:pt x="59" y="2986"/>
                          </a:moveTo>
                          <a:cubicBezTo>
                            <a:pt x="-1056" y="2986"/>
                            <a:pt x="13968" y="-8375"/>
                            <a:pt x="20544" y="13225"/>
                          </a:cubicBezTo>
                          <a:cubicBezTo>
                            <a:pt x="20544" y="13225"/>
                            <a:pt x="13065" y="2986"/>
                            <a:pt x="59" y="2986"/>
                          </a:cubicBezTo>
                          <a:close/>
                          <a:moveTo>
                            <a:pt x="59" y="2986"/>
                          </a:moveTo>
                        </a:path>
                      </a:pathLst>
                    </a:custGeom>
                    <a:solidFill>
                      <a:srgbClr val="4E3F0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73" name="Group 75"/>
                <p:cNvGrpSpPr/>
                <p:nvPr/>
              </p:nvGrpSpPr>
              <p:grpSpPr bwMode="auto">
                <a:xfrm>
                  <a:off x="0" y="687"/>
                  <a:ext cx="877" cy="1125"/>
                  <a:chOff x="0" y="0"/>
                  <a:chExt cx="877" cy="1124"/>
                </a:xfrm>
              </p:grpSpPr>
              <p:sp>
                <p:nvSpPr>
                  <p:cNvPr id="74" name="AutoShape 65"/>
                  <p:cNvSpPr/>
                  <p:nvPr/>
                </p:nvSpPr>
                <p:spPr bwMode="auto">
                  <a:xfrm>
                    <a:off x="672" y="408"/>
                    <a:ext cx="205" cy="38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8515" h="19100">
                        <a:moveTo>
                          <a:pt x="8163" y="1842"/>
                        </a:moveTo>
                        <a:cubicBezTo>
                          <a:pt x="8163" y="1842"/>
                          <a:pt x="14872" y="12740"/>
                          <a:pt x="17958" y="16039"/>
                        </a:cubicBezTo>
                        <a:cubicBezTo>
                          <a:pt x="21044" y="19339"/>
                          <a:pt x="10302" y="19096"/>
                          <a:pt x="10302" y="19096"/>
                        </a:cubicBezTo>
                        <a:cubicBezTo>
                          <a:pt x="10302" y="19096"/>
                          <a:pt x="637" y="7348"/>
                          <a:pt x="41" y="4350"/>
                        </a:cubicBezTo>
                        <a:cubicBezTo>
                          <a:pt x="-556" y="1352"/>
                          <a:pt x="5567" y="-2261"/>
                          <a:pt x="8163" y="1842"/>
                        </a:cubicBezTo>
                        <a:close/>
                        <a:moveTo>
                          <a:pt x="8163" y="1842"/>
                        </a:moveTo>
                      </a:path>
                    </a:pathLst>
                  </a:custGeom>
                  <a:solidFill>
                    <a:srgbClr val="FFE1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75" name="Group 68"/>
                  <p:cNvGrpSpPr/>
                  <p:nvPr/>
                </p:nvGrpSpPr>
                <p:grpSpPr bwMode="auto">
                  <a:xfrm>
                    <a:off x="56" y="128"/>
                    <a:ext cx="736" cy="996"/>
                    <a:chOff x="0" y="0"/>
                    <a:chExt cx="736" cy="996"/>
                  </a:xfrm>
                </p:grpSpPr>
                <p:sp>
                  <p:nvSpPr>
                    <p:cNvPr id="82" name="AutoShape 66"/>
                    <p:cNvSpPr/>
                    <p:nvPr/>
                  </p:nvSpPr>
                  <p:spPr bwMode="auto">
                    <a:xfrm>
                      <a:off x="288" y="0"/>
                      <a:ext cx="277" cy="175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8146" h="20549">
                          <a:moveTo>
                            <a:pt x="609" y="6682"/>
                          </a:moveTo>
                          <a:cubicBezTo>
                            <a:pt x="1979" y="11359"/>
                            <a:pt x="8079" y="21384"/>
                            <a:pt x="11938" y="20493"/>
                          </a:cubicBezTo>
                          <a:cubicBezTo>
                            <a:pt x="15798" y="19602"/>
                            <a:pt x="21022" y="15196"/>
                            <a:pt x="16221" y="3118"/>
                          </a:cubicBezTo>
                          <a:cubicBezTo>
                            <a:pt x="14462" y="2313"/>
                            <a:pt x="12578" y="1550"/>
                            <a:pt x="10735" y="916"/>
                          </a:cubicBezTo>
                          <a:cubicBezTo>
                            <a:pt x="7449" y="-216"/>
                            <a:pt x="3832" y="-167"/>
                            <a:pt x="545" y="356"/>
                          </a:cubicBezTo>
                          <a:cubicBezTo>
                            <a:pt x="292" y="777"/>
                            <a:pt x="-578" y="2626"/>
                            <a:pt x="609" y="6682"/>
                          </a:cubicBezTo>
                          <a:close/>
                          <a:moveTo>
                            <a:pt x="609" y="6682"/>
                          </a:moveTo>
                        </a:path>
                      </a:pathLst>
                    </a:custGeom>
                    <a:solidFill>
                      <a:srgbClr val="506A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3" name="AutoShape 67"/>
                    <p:cNvSpPr/>
                    <p:nvPr/>
                  </p:nvSpPr>
                  <p:spPr bwMode="auto">
                    <a:xfrm>
                      <a:off x="0" y="8"/>
                      <a:ext cx="736" cy="98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305" h="21600">
                          <a:moveTo>
                            <a:pt x="19250" y="1500"/>
                          </a:moveTo>
                          <a:cubicBezTo>
                            <a:pt x="18992" y="1267"/>
                            <a:pt x="17469" y="869"/>
                            <a:pt x="15639" y="516"/>
                          </a:cubicBezTo>
                          <a:cubicBezTo>
                            <a:pt x="17762" y="2771"/>
                            <a:pt x="15451" y="3594"/>
                            <a:pt x="13745" y="3760"/>
                          </a:cubicBezTo>
                          <a:cubicBezTo>
                            <a:pt x="12038" y="3927"/>
                            <a:pt x="9341" y="2055"/>
                            <a:pt x="8735" y="1181"/>
                          </a:cubicBezTo>
                          <a:cubicBezTo>
                            <a:pt x="8210" y="424"/>
                            <a:pt x="8595" y="79"/>
                            <a:pt x="8707" y="0"/>
                          </a:cubicBezTo>
                          <a:cubicBezTo>
                            <a:pt x="6122" y="174"/>
                            <a:pt x="4002" y="628"/>
                            <a:pt x="4002" y="628"/>
                          </a:cubicBezTo>
                          <a:cubicBezTo>
                            <a:pt x="3267" y="1027"/>
                            <a:pt x="-295" y="7148"/>
                            <a:pt x="19" y="7435"/>
                          </a:cubicBezTo>
                          <a:cubicBezTo>
                            <a:pt x="643" y="8003"/>
                            <a:pt x="4643" y="9043"/>
                            <a:pt x="4643" y="9043"/>
                          </a:cubicBezTo>
                          <a:cubicBezTo>
                            <a:pt x="4643" y="9043"/>
                            <a:pt x="3212" y="12528"/>
                            <a:pt x="3616" y="14511"/>
                          </a:cubicBezTo>
                          <a:cubicBezTo>
                            <a:pt x="3783" y="15335"/>
                            <a:pt x="4643" y="21600"/>
                            <a:pt x="4643" y="21600"/>
                          </a:cubicBezTo>
                          <a:cubicBezTo>
                            <a:pt x="9047" y="18771"/>
                            <a:pt x="18484" y="19984"/>
                            <a:pt x="18484" y="19984"/>
                          </a:cubicBezTo>
                          <a:cubicBezTo>
                            <a:pt x="18484" y="19984"/>
                            <a:pt x="16596" y="16861"/>
                            <a:pt x="16350" y="15697"/>
                          </a:cubicBezTo>
                          <a:cubicBezTo>
                            <a:pt x="16105" y="14532"/>
                            <a:pt x="18516" y="7601"/>
                            <a:pt x="18516" y="7601"/>
                          </a:cubicBezTo>
                          <a:cubicBezTo>
                            <a:pt x="18516" y="7601"/>
                            <a:pt x="21305" y="7823"/>
                            <a:pt x="21305" y="7213"/>
                          </a:cubicBezTo>
                          <a:cubicBezTo>
                            <a:pt x="21305" y="6603"/>
                            <a:pt x="19617" y="1833"/>
                            <a:pt x="19250" y="1500"/>
                          </a:cubicBezTo>
                          <a:close/>
                          <a:moveTo>
                            <a:pt x="19250" y="1500"/>
                          </a:moveTo>
                        </a:path>
                      </a:pathLst>
                    </a:custGeom>
                    <a:solidFill>
                      <a:srgbClr val="3F557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sp>
                <p:nvSpPr>
                  <p:cNvPr id="76" name="AutoShape 69"/>
                  <p:cNvSpPr/>
                  <p:nvPr/>
                </p:nvSpPr>
                <p:spPr bwMode="auto">
                  <a:xfrm>
                    <a:off x="384" y="0"/>
                    <a:ext cx="245" cy="264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639" h="18159">
                        <a:moveTo>
                          <a:pt x="20639" y="6183"/>
                        </a:moveTo>
                        <a:cubicBezTo>
                          <a:pt x="20639" y="6183"/>
                          <a:pt x="16653" y="9841"/>
                          <a:pt x="15331" y="12106"/>
                        </a:cubicBezTo>
                        <a:cubicBezTo>
                          <a:pt x="15331" y="12106"/>
                          <a:pt x="20211" y="16810"/>
                          <a:pt x="13153" y="18029"/>
                        </a:cubicBezTo>
                        <a:cubicBezTo>
                          <a:pt x="6096" y="19248"/>
                          <a:pt x="-961" y="11527"/>
                          <a:pt x="108" y="9465"/>
                        </a:cubicBezTo>
                        <a:cubicBezTo>
                          <a:pt x="108" y="9465"/>
                          <a:pt x="6096" y="9145"/>
                          <a:pt x="7807" y="8448"/>
                        </a:cubicBezTo>
                        <a:cubicBezTo>
                          <a:pt x="9518" y="7752"/>
                          <a:pt x="10319" y="434"/>
                          <a:pt x="10319" y="434"/>
                        </a:cubicBezTo>
                        <a:cubicBezTo>
                          <a:pt x="10319" y="434"/>
                          <a:pt x="17431" y="-2352"/>
                          <a:pt x="20639" y="6183"/>
                        </a:cubicBezTo>
                        <a:close/>
                        <a:moveTo>
                          <a:pt x="20639" y="6183"/>
                        </a:moveTo>
                      </a:path>
                    </a:pathLst>
                  </a:custGeom>
                  <a:solidFill>
                    <a:srgbClr val="FFE1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77" name="Group 74"/>
                  <p:cNvGrpSpPr/>
                  <p:nvPr/>
                </p:nvGrpSpPr>
                <p:grpSpPr bwMode="auto">
                  <a:xfrm>
                    <a:off x="0" y="480"/>
                    <a:ext cx="777" cy="364"/>
                    <a:chOff x="0" y="0"/>
                    <a:chExt cx="777" cy="364"/>
                  </a:xfrm>
                </p:grpSpPr>
                <p:sp>
                  <p:nvSpPr>
                    <p:cNvPr id="78" name="AutoShape 70"/>
                    <p:cNvSpPr/>
                    <p:nvPr/>
                  </p:nvSpPr>
                  <p:spPr bwMode="auto">
                    <a:xfrm>
                      <a:off x="0" y="0"/>
                      <a:ext cx="526" cy="364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0070" h="21033">
                          <a:moveTo>
                            <a:pt x="7339" y="3322"/>
                          </a:moveTo>
                          <a:cubicBezTo>
                            <a:pt x="7339" y="3322"/>
                            <a:pt x="5445" y="12069"/>
                            <a:pt x="5736" y="13242"/>
                          </a:cubicBezTo>
                          <a:cubicBezTo>
                            <a:pt x="6026" y="14415"/>
                            <a:pt x="17165" y="15734"/>
                            <a:pt x="18909" y="15588"/>
                          </a:cubicBezTo>
                          <a:cubicBezTo>
                            <a:pt x="20652" y="15441"/>
                            <a:pt x="20361" y="19840"/>
                            <a:pt x="18521" y="20427"/>
                          </a:cubicBezTo>
                          <a:cubicBezTo>
                            <a:pt x="16681" y="21013"/>
                            <a:pt x="1571" y="21600"/>
                            <a:pt x="311" y="19987"/>
                          </a:cubicBezTo>
                          <a:cubicBezTo>
                            <a:pt x="-948" y="18374"/>
                            <a:pt x="1998" y="1467"/>
                            <a:pt x="2385" y="0"/>
                          </a:cubicBezTo>
                          <a:cubicBezTo>
                            <a:pt x="4265" y="1339"/>
                            <a:pt x="4809" y="1653"/>
                            <a:pt x="7339" y="3322"/>
                          </a:cubicBezTo>
                          <a:close/>
                          <a:moveTo>
                            <a:pt x="7339" y="3322"/>
                          </a:moveTo>
                        </a:path>
                      </a:pathLst>
                    </a:custGeom>
                    <a:solidFill>
                      <a:srgbClr val="FFE1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79" name="AutoShape 71"/>
                    <p:cNvSpPr/>
                    <p:nvPr/>
                  </p:nvSpPr>
                  <p:spPr bwMode="auto">
                    <a:xfrm>
                      <a:off x="592" y="160"/>
                      <a:ext cx="147" cy="105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778" h="19960">
                          <a:moveTo>
                            <a:pt x="0" y="15600"/>
                          </a:moveTo>
                          <a:cubicBezTo>
                            <a:pt x="0" y="15600"/>
                            <a:pt x="5517" y="5397"/>
                            <a:pt x="7691" y="2818"/>
                          </a:cubicBezTo>
                          <a:cubicBezTo>
                            <a:pt x="9864" y="239"/>
                            <a:pt x="13266" y="0"/>
                            <a:pt x="13266" y="0"/>
                          </a:cubicBezTo>
                          <a:cubicBezTo>
                            <a:pt x="13266" y="0"/>
                            <a:pt x="17348" y="3359"/>
                            <a:pt x="18029" y="6241"/>
                          </a:cubicBezTo>
                          <a:cubicBezTo>
                            <a:pt x="18709" y="9120"/>
                            <a:pt x="21600" y="17843"/>
                            <a:pt x="18029" y="19721"/>
                          </a:cubicBezTo>
                          <a:cubicBezTo>
                            <a:pt x="14457" y="21600"/>
                            <a:pt x="9889" y="11760"/>
                            <a:pt x="9889" y="11760"/>
                          </a:cubicBezTo>
                          <a:cubicBezTo>
                            <a:pt x="9889" y="11760"/>
                            <a:pt x="6531" y="14355"/>
                            <a:pt x="5476" y="16777"/>
                          </a:cubicBezTo>
                          <a:cubicBezTo>
                            <a:pt x="4422" y="19200"/>
                            <a:pt x="0" y="15600"/>
                            <a:pt x="0" y="15600"/>
                          </a:cubicBezTo>
                          <a:close/>
                          <a:moveTo>
                            <a:pt x="0" y="15600"/>
                          </a:moveTo>
                        </a:path>
                      </a:pathLst>
                    </a:custGeom>
                    <a:solidFill>
                      <a:srgbClr val="FFE1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0" name="AutoShape 72"/>
                    <p:cNvSpPr/>
                    <p:nvPr/>
                  </p:nvSpPr>
                  <p:spPr bwMode="auto">
                    <a:xfrm>
                      <a:off x="488" y="256"/>
                      <a:ext cx="289" cy="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318" h="13896">
                          <a:moveTo>
                            <a:pt x="0" y="9877"/>
                          </a:moveTo>
                          <a:cubicBezTo>
                            <a:pt x="0" y="9877"/>
                            <a:pt x="9089" y="-2346"/>
                            <a:pt x="11536" y="403"/>
                          </a:cubicBezTo>
                          <a:cubicBezTo>
                            <a:pt x="13983" y="3149"/>
                            <a:pt x="16867" y="4548"/>
                            <a:pt x="18410" y="4939"/>
                          </a:cubicBezTo>
                          <a:cubicBezTo>
                            <a:pt x="19953" y="5330"/>
                            <a:pt x="21029" y="10563"/>
                            <a:pt x="21315" y="9877"/>
                          </a:cubicBezTo>
                          <a:cubicBezTo>
                            <a:pt x="21600" y="9191"/>
                            <a:pt x="3052" y="19254"/>
                            <a:pt x="0" y="9877"/>
                          </a:cubicBezTo>
                          <a:close/>
                          <a:moveTo>
                            <a:pt x="0" y="9877"/>
                          </a:moveTo>
                        </a:path>
                      </a:pathLst>
                    </a:custGeom>
                    <a:solidFill>
                      <a:srgbClr val="FFE1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1" name="AutoShape 73"/>
                    <p:cNvSpPr/>
                    <p:nvPr/>
                  </p:nvSpPr>
                  <p:spPr bwMode="auto">
                    <a:xfrm>
                      <a:off x="496" y="207"/>
                      <a:ext cx="177" cy="101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329" h="19759">
                          <a:moveTo>
                            <a:pt x="0" y="13599"/>
                          </a:moveTo>
                          <a:cubicBezTo>
                            <a:pt x="892" y="13668"/>
                            <a:pt x="7758" y="10841"/>
                            <a:pt x="9887" y="8834"/>
                          </a:cubicBezTo>
                          <a:cubicBezTo>
                            <a:pt x="12017" y="6829"/>
                            <a:pt x="17020" y="-730"/>
                            <a:pt x="18406" y="57"/>
                          </a:cubicBezTo>
                          <a:cubicBezTo>
                            <a:pt x="19792" y="844"/>
                            <a:pt x="20992" y="4570"/>
                            <a:pt x="21296" y="10840"/>
                          </a:cubicBezTo>
                          <a:cubicBezTo>
                            <a:pt x="21600" y="17109"/>
                            <a:pt x="19775" y="20870"/>
                            <a:pt x="17189" y="19366"/>
                          </a:cubicBezTo>
                          <a:cubicBezTo>
                            <a:pt x="14603" y="17861"/>
                            <a:pt x="15060" y="12845"/>
                            <a:pt x="15060" y="12845"/>
                          </a:cubicBezTo>
                          <a:cubicBezTo>
                            <a:pt x="15060" y="12845"/>
                            <a:pt x="6085" y="20529"/>
                            <a:pt x="3043" y="19696"/>
                          </a:cubicBezTo>
                          <a:cubicBezTo>
                            <a:pt x="0" y="18865"/>
                            <a:pt x="0" y="13599"/>
                            <a:pt x="0" y="13599"/>
                          </a:cubicBezTo>
                          <a:close/>
                          <a:moveTo>
                            <a:pt x="0" y="13599"/>
                          </a:moveTo>
                        </a:path>
                      </a:pathLst>
                    </a:custGeom>
                    <a:solidFill>
                      <a:srgbClr val="FFE1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  <p:grpSp>
            <p:nvGrpSpPr>
              <p:cNvPr id="57" name="Group 84"/>
              <p:cNvGrpSpPr/>
              <p:nvPr/>
            </p:nvGrpSpPr>
            <p:grpSpPr bwMode="auto">
              <a:xfrm>
                <a:off x="664" y="879"/>
                <a:ext cx="1333" cy="657"/>
                <a:chOff x="0" y="0"/>
                <a:chExt cx="1333" cy="656"/>
              </a:xfrm>
            </p:grpSpPr>
            <p:sp>
              <p:nvSpPr>
                <p:cNvPr id="64" name="AutoShape 77"/>
                <p:cNvSpPr/>
                <p:nvPr/>
              </p:nvSpPr>
              <p:spPr bwMode="auto">
                <a:xfrm>
                  <a:off x="0" y="120"/>
                  <a:ext cx="1177" cy="53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368">
                      <a:moveTo>
                        <a:pt x="20" y="21183"/>
                      </a:moveTo>
                      <a:cubicBezTo>
                        <a:pt x="20" y="21183"/>
                        <a:pt x="-26" y="20008"/>
                        <a:pt x="20" y="19654"/>
                      </a:cubicBezTo>
                      <a:cubicBezTo>
                        <a:pt x="67" y="19300"/>
                        <a:pt x="555" y="18441"/>
                        <a:pt x="555" y="18441"/>
                      </a:cubicBezTo>
                      <a:cubicBezTo>
                        <a:pt x="555" y="18441"/>
                        <a:pt x="6972" y="17886"/>
                        <a:pt x="7926" y="17785"/>
                      </a:cubicBezTo>
                      <a:cubicBezTo>
                        <a:pt x="7926" y="17785"/>
                        <a:pt x="10553" y="910"/>
                        <a:pt x="10972" y="0"/>
                      </a:cubicBezTo>
                      <a:cubicBezTo>
                        <a:pt x="10972" y="0"/>
                        <a:pt x="19900" y="758"/>
                        <a:pt x="21574" y="1516"/>
                      </a:cubicBezTo>
                      <a:lnTo>
                        <a:pt x="19133" y="18672"/>
                      </a:lnTo>
                      <a:lnTo>
                        <a:pt x="19133" y="21183"/>
                      </a:lnTo>
                      <a:cubicBezTo>
                        <a:pt x="19133" y="21183"/>
                        <a:pt x="8228" y="21600"/>
                        <a:pt x="7438" y="21183"/>
                      </a:cubicBezTo>
                      <a:lnTo>
                        <a:pt x="20" y="21183"/>
                      </a:lnTo>
                      <a:close/>
                      <a:moveTo>
                        <a:pt x="20" y="21183"/>
                      </a:moveTo>
                    </a:path>
                  </a:pathLst>
                </a:custGeom>
                <a:solidFill>
                  <a:srgbClr val="CED7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AutoShape 78"/>
                <p:cNvSpPr/>
                <p:nvPr/>
              </p:nvSpPr>
              <p:spPr bwMode="auto">
                <a:xfrm>
                  <a:off x="432" y="120"/>
                  <a:ext cx="212" cy="45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10" h="21413">
                      <a:moveTo>
                        <a:pt x="16793" y="0"/>
                      </a:moveTo>
                      <a:cubicBezTo>
                        <a:pt x="16793" y="0"/>
                        <a:pt x="21215" y="92"/>
                        <a:pt x="21408" y="814"/>
                      </a:cubicBezTo>
                      <a:cubicBezTo>
                        <a:pt x="21600" y="1537"/>
                        <a:pt x="6794" y="21001"/>
                        <a:pt x="5833" y="21300"/>
                      </a:cubicBezTo>
                      <a:cubicBezTo>
                        <a:pt x="4871" y="21600"/>
                        <a:pt x="0" y="21208"/>
                        <a:pt x="0" y="21208"/>
                      </a:cubicBezTo>
                      <a:cubicBezTo>
                        <a:pt x="0" y="21208"/>
                        <a:pt x="14677" y="1175"/>
                        <a:pt x="16793" y="0"/>
                      </a:cubicBezTo>
                      <a:close/>
                      <a:moveTo>
                        <a:pt x="16793" y="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66" name="Group 83"/>
                <p:cNvGrpSpPr/>
                <p:nvPr/>
              </p:nvGrpSpPr>
              <p:grpSpPr bwMode="auto">
                <a:xfrm>
                  <a:off x="1016" y="0"/>
                  <a:ext cx="317" cy="238"/>
                  <a:chOff x="0" y="0"/>
                  <a:chExt cx="317" cy="238"/>
                </a:xfrm>
              </p:grpSpPr>
              <p:sp>
                <p:nvSpPr>
                  <p:cNvPr id="67" name="AutoShape 79"/>
                  <p:cNvSpPr/>
                  <p:nvPr/>
                </p:nvSpPr>
                <p:spPr bwMode="auto">
                  <a:xfrm>
                    <a:off x="0" y="0"/>
                    <a:ext cx="31" cy="61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9524" h="18719">
                        <a:moveTo>
                          <a:pt x="19374" y="14799"/>
                        </a:moveTo>
                        <a:cubicBezTo>
                          <a:pt x="17210" y="10211"/>
                          <a:pt x="15733" y="5236"/>
                          <a:pt x="10536" y="1187"/>
                        </a:cubicBezTo>
                        <a:cubicBezTo>
                          <a:pt x="7538" y="-1148"/>
                          <a:pt x="-877" y="218"/>
                          <a:pt x="75" y="3056"/>
                        </a:cubicBezTo>
                        <a:cubicBezTo>
                          <a:pt x="1729" y="7978"/>
                          <a:pt x="4427" y="13003"/>
                          <a:pt x="9265" y="17380"/>
                        </a:cubicBezTo>
                        <a:cubicBezTo>
                          <a:pt x="12666" y="20452"/>
                          <a:pt x="20723" y="17660"/>
                          <a:pt x="19374" y="14799"/>
                        </a:cubicBezTo>
                        <a:close/>
                        <a:moveTo>
                          <a:pt x="19374" y="14799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AutoShape 80"/>
                  <p:cNvSpPr/>
                  <p:nvPr/>
                </p:nvSpPr>
                <p:spPr bwMode="auto">
                  <a:xfrm>
                    <a:off x="128" y="0"/>
                    <a:ext cx="25" cy="6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9919" h="19005">
                        <a:moveTo>
                          <a:pt x="6566" y="2108"/>
                        </a:moveTo>
                        <a:cubicBezTo>
                          <a:pt x="3438" y="6559"/>
                          <a:pt x="1635" y="11198"/>
                          <a:pt x="77" y="15767"/>
                        </a:cubicBezTo>
                        <a:cubicBezTo>
                          <a:pt x="-1137" y="19346"/>
                          <a:pt x="12276" y="20346"/>
                          <a:pt x="14122" y="16779"/>
                        </a:cubicBezTo>
                        <a:cubicBezTo>
                          <a:pt x="16458" y="12260"/>
                          <a:pt x="19144" y="7679"/>
                          <a:pt x="19899" y="3069"/>
                        </a:cubicBezTo>
                        <a:cubicBezTo>
                          <a:pt x="20463" y="-344"/>
                          <a:pt x="8927" y="-1254"/>
                          <a:pt x="6566" y="2108"/>
                        </a:cubicBezTo>
                        <a:close/>
                        <a:moveTo>
                          <a:pt x="6566" y="2108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AutoShape 81"/>
                  <p:cNvSpPr/>
                  <p:nvPr/>
                </p:nvSpPr>
                <p:spPr bwMode="auto">
                  <a:xfrm>
                    <a:off x="232" y="72"/>
                    <a:ext cx="56" cy="46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9087" h="19269">
                        <a:moveTo>
                          <a:pt x="14792" y="316"/>
                        </a:moveTo>
                        <a:cubicBezTo>
                          <a:pt x="12322" y="1669"/>
                          <a:pt x="10311" y="4164"/>
                          <a:pt x="8131" y="6113"/>
                        </a:cubicBezTo>
                        <a:cubicBezTo>
                          <a:pt x="5911" y="8099"/>
                          <a:pt x="3561" y="9854"/>
                          <a:pt x="1370" y="11883"/>
                        </a:cubicBezTo>
                        <a:cubicBezTo>
                          <a:pt x="-1655" y="14686"/>
                          <a:pt x="768" y="20446"/>
                          <a:pt x="4363" y="19056"/>
                        </a:cubicBezTo>
                        <a:cubicBezTo>
                          <a:pt x="6984" y="18045"/>
                          <a:pt x="9438" y="16203"/>
                          <a:pt x="11680" y="14271"/>
                        </a:cubicBezTo>
                        <a:cubicBezTo>
                          <a:pt x="14252" y="12057"/>
                          <a:pt x="17429" y="9391"/>
                          <a:pt x="18798" y="5805"/>
                        </a:cubicBezTo>
                        <a:cubicBezTo>
                          <a:pt x="19945" y="2811"/>
                          <a:pt x="17478" y="-1154"/>
                          <a:pt x="14792" y="316"/>
                        </a:cubicBezTo>
                        <a:close/>
                        <a:moveTo>
                          <a:pt x="14792" y="316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AutoShape 82"/>
                  <p:cNvSpPr/>
                  <p:nvPr/>
                </p:nvSpPr>
                <p:spPr bwMode="auto">
                  <a:xfrm>
                    <a:off x="264" y="208"/>
                    <a:ext cx="53" cy="3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9094" h="19457">
                        <a:moveTo>
                          <a:pt x="17999" y="8993"/>
                        </a:moveTo>
                        <a:cubicBezTo>
                          <a:pt x="14447" y="3162"/>
                          <a:pt x="7964" y="-1197"/>
                          <a:pt x="3140" y="295"/>
                        </a:cubicBezTo>
                        <a:cubicBezTo>
                          <a:pt x="-778" y="1505"/>
                          <a:pt x="-1190" y="11222"/>
                          <a:pt x="2814" y="12915"/>
                        </a:cubicBezTo>
                        <a:cubicBezTo>
                          <a:pt x="4813" y="13759"/>
                          <a:pt x="6797" y="14454"/>
                          <a:pt x="8751" y="15627"/>
                        </a:cubicBezTo>
                        <a:cubicBezTo>
                          <a:pt x="10910" y="16929"/>
                          <a:pt x="12995" y="18643"/>
                          <a:pt x="15248" y="19358"/>
                        </a:cubicBezTo>
                        <a:cubicBezTo>
                          <a:pt x="18545" y="20403"/>
                          <a:pt x="20410" y="12946"/>
                          <a:pt x="17999" y="8993"/>
                        </a:cubicBezTo>
                        <a:close/>
                        <a:moveTo>
                          <a:pt x="17999" y="8993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8" name="Group 90"/>
              <p:cNvGrpSpPr/>
              <p:nvPr/>
            </p:nvGrpSpPr>
            <p:grpSpPr bwMode="auto">
              <a:xfrm>
                <a:off x="0" y="1528"/>
                <a:ext cx="2153" cy="1587"/>
                <a:chOff x="0" y="0"/>
                <a:chExt cx="2153" cy="1587"/>
              </a:xfrm>
            </p:grpSpPr>
            <p:sp>
              <p:nvSpPr>
                <p:cNvPr id="59" name="AutoShape 85"/>
                <p:cNvSpPr/>
                <p:nvPr/>
              </p:nvSpPr>
              <p:spPr bwMode="auto">
                <a:xfrm>
                  <a:off x="1984" y="80"/>
                  <a:ext cx="122" cy="1469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74" h="21161">
                      <a:moveTo>
                        <a:pt x="16819" y="0"/>
                      </a:moveTo>
                      <a:cubicBezTo>
                        <a:pt x="16819" y="0"/>
                        <a:pt x="19874" y="19827"/>
                        <a:pt x="20737" y="20485"/>
                      </a:cubicBezTo>
                      <a:cubicBezTo>
                        <a:pt x="21600" y="21143"/>
                        <a:pt x="6901" y="21600"/>
                        <a:pt x="4313" y="20485"/>
                      </a:cubicBezTo>
                      <a:cubicBezTo>
                        <a:pt x="1726" y="19370"/>
                        <a:pt x="0" y="0"/>
                        <a:pt x="0" y="0"/>
                      </a:cubicBezTo>
                      <a:lnTo>
                        <a:pt x="16819" y="0"/>
                      </a:lnTo>
                      <a:close/>
                      <a:moveTo>
                        <a:pt x="16819" y="0"/>
                      </a:moveTo>
                    </a:path>
                  </a:pathLst>
                </a:custGeom>
                <a:solidFill>
                  <a:srgbClr val="2A34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AutoShape 86"/>
                <p:cNvSpPr/>
                <p:nvPr/>
              </p:nvSpPr>
              <p:spPr bwMode="auto">
                <a:xfrm>
                  <a:off x="72" y="0"/>
                  <a:ext cx="528" cy="16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0" y="4027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  <a:moveTo>
                        <a:pt x="0" y="4027"/>
                      </a:moveTo>
                    </a:path>
                  </a:pathLst>
                </a:custGeom>
                <a:solidFill>
                  <a:srgbClr val="2A34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AutoShape 87"/>
                <p:cNvSpPr/>
                <p:nvPr/>
              </p:nvSpPr>
              <p:spPr bwMode="auto">
                <a:xfrm>
                  <a:off x="600" y="0"/>
                  <a:ext cx="1553" cy="16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0"/>
                      </a:moveTo>
                      <a:lnTo>
                        <a:pt x="0" y="0"/>
                      </a:lnTo>
                      <a:lnTo>
                        <a:pt x="0" y="21600"/>
                      </a:lnTo>
                      <a:lnTo>
                        <a:pt x="21600" y="16746"/>
                      </a:lnTo>
                      <a:close/>
                      <a:moveTo>
                        <a:pt x="21600" y="0"/>
                      </a:moveTo>
                    </a:path>
                  </a:pathLst>
                </a:custGeom>
                <a:solidFill>
                  <a:srgbClr val="2A34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AutoShape 88"/>
                <p:cNvSpPr/>
                <p:nvPr/>
              </p:nvSpPr>
              <p:spPr bwMode="auto">
                <a:xfrm>
                  <a:off x="0" y="120"/>
                  <a:ext cx="174" cy="137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056" h="21027">
                      <a:moveTo>
                        <a:pt x="20056" y="0"/>
                      </a:moveTo>
                      <a:cubicBezTo>
                        <a:pt x="20056" y="0"/>
                        <a:pt x="10029" y="19876"/>
                        <a:pt x="10029" y="20568"/>
                      </a:cubicBezTo>
                      <a:cubicBezTo>
                        <a:pt x="10029" y="20568"/>
                        <a:pt x="1959" y="21600"/>
                        <a:pt x="207" y="20568"/>
                      </a:cubicBezTo>
                      <a:cubicBezTo>
                        <a:pt x="-1544" y="19535"/>
                        <a:pt x="8404" y="0"/>
                        <a:pt x="8404" y="0"/>
                      </a:cubicBezTo>
                      <a:lnTo>
                        <a:pt x="20056" y="0"/>
                      </a:lnTo>
                      <a:close/>
                      <a:moveTo>
                        <a:pt x="20056" y="0"/>
                      </a:moveTo>
                    </a:path>
                  </a:pathLst>
                </a:custGeom>
                <a:solidFill>
                  <a:srgbClr val="2A34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AutoShape 89"/>
                <p:cNvSpPr/>
                <p:nvPr/>
              </p:nvSpPr>
              <p:spPr bwMode="auto">
                <a:xfrm>
                  <a:off x="520" y="152"/>
                  <a:ext cx="184" cy="143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681" h="21386">
                      <a:moveTo>
                        <a:pt x="9044" y="118"/>
                      </a:moveTo>
                      <a:cubicBezTo>
                        <a:pt x="9044" y="118"/>
                        <a:pt x="-919" y="20442"/>
                        <a:pt x="69" y="20896"/>
                      </a:cubicBezTo>
                      <a:cubicBezTo>
                        <a:pt x="1056" y="21350"/>
                        <a:pt x="8891" y="21600"/>
                        <a:pt x="10341" y="21146"/>
                      </a:cubicBezTo>
                      <a:cubicBezTo>
                        <a:pt x="11790" y="20693"/>
                        <a:pt x="20681" y="0"/>
                        <a:pt x="20681" y="0"/>
                      </a:cubicBezTo>
                      <a:lnTo>
                        <a:pt x="9044" y="118"/>
                      </a:lnTo>
                      <a:close/>
                      <a:moveTo>
                        <a:pt x="9044" y="118"/>
                      </a:moveTo>
                    </a:path>
                  </a:pathLst>
                </a:custGeom>
                <a:solidFill>
                  <a:srgbClr val="2A34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138"/>
            <p:cNvGrpSpPr/>
            <p:nvPr/>
          </p:nvGrpSpPr>
          <p:grpSpPr bwMode="auto">
            <a:xfrm>
              <a:off x="3959" y="623"/>
              <a:ext cx="2108" cy="3587"/>
              <a:chOff x="0" y="0"/>
              <a:chExt cx="2107" cy="3586"/>
            </a:xfrm>
          </p:grpSpPr>
          <p:grpSp>
            <p:nvGrpSpPr>
              <p:cNvPr id="7" name="Group 94"/>
              <p:cNvGrpSpPr/>
              <p:nvPr/>
            </p:nvGrpSpPr>
            <p:grpSpPr bwMode="auto">
              <a:xfrm>
                <a:off x="456" y="520"/>
                <a:ext cx="368" cy="980"/>
                <a:chOff x="0" y="0"/>
                <a:chExt cx="368" cy="980"/>
              </a:xfrm>
            </p:grpSpPr>
            <p:sp>
              <p:nvSpPr>
                <p:cNvPr id="51" name="AutoShape 92"/>
                <p:cNvSpPr/>
                <p:nvPr/>
              </p:nvSpPr>
              <p:spPr bwMode="auto">
                <a:xfrm>
                  <a:off x="0" y="88"/>
                  <a:ext cx="329" cy="8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3167" h="20649">
                      <a:moveTo>
                        <a:pt x="10905" y="605"/>
                      </a:moveTo>
                      <a:cubicBezTo>
                        <a:pt x="10905" y="605"/>
                        <a:pt x="9415" y="2935"/>
                        <a:pt x="6828" y="4124"/>
                      </a:cubicBezTo>
                      <a:cubicBezTo>
                        <a:pt x="4242" y="5314"/>
                        <a:pt x="-8071" y="15228"/>
                        <a:pt x="8498" y="20649"/>
                      </a:cubicBezTo>
                      <a:cubicBezTo>
                        <a:pt x="8498" y="20649"/>
                        <a:pt x="5838" y="18711"/>
                        <a:pt x="7586" y="16243"/>
                      </a:cubicBezTo>
                      <a:cubicBezTo>
                        <a:pt x="7586" y="16243"/>
                        <a:pt x="8261" y="17615"/>
                        <a:pt x="10324" y="18182"/>
                      </a:cubicBezTo>
                      <a:cubicBezTo>
                        <a:pt x="10324" y="18182"/>
                        <a:pt x="7627" y="14128"/>
                        <a:pt x="8062" y="10911"/>
                      </a:cubicBezTo>
                      <a:cubicBezTo>
                        <a:pt x="8498" y="7694"/>
                        <a:pt x="12694" y="3254"/>
                        <a:pt x="13112" y="1151"/>
                      </a:cubicBezTo>
                      <a:cubicBezTo>
                        <a:pt x="13529" y="-951"/>
                        <a:pt x="11480" y="436"/>
                        <a:pt x="10905" y="605"/>
                      </a:cubicBezTo>
                      <a:close/>
                      <a:moveTo>
                        <a:pt x="10905" y="605"/>
                      </a:moveTo>
                    </a:path>
                  </a:pathLst>
                </a:custGeom>
                <a:solidFill>
                  <a:srgbClr val="8545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AutoShape 93"/>
                <p:cNvSpPr/>
                <p:nvPr/>
              </p:nvSpPr>
              <p:spPr bwMode="auto">
                <a:xfrm>
                  <a:off x="264" y="0"/>
                  <a:ext cx="104" cy="16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249" h="19443">
                      <a:moveTo>
                        <a:pt x="2806" y="675"/>
                      </a:moveTo>
                      <a:cubicBezTo>
                        <a:pt x="2806" y="675"/>
                        <a:pt x="-307" y="10845"/>
                        <a:pt x="25" y="13745"/>
                      </a:cubicBezTo>
                      <a:cubicBezTo>
                        <a:pt x="357" y="16645"/>
                        <a:pt x="5128" y="20139"/>
                        <a:pt x="10980" y="19323"/>
                      </a:cubicBezTo>
                      <a:cubicBezTo>
                        <a:pt x="16832" y="18507"/>
                        <a:pt x="19089" y="7274"/>
                        <a:pt x="20191" y="4597"/>
                      </a:cubicBezTo>
                      <a:cubicBezTo>
                        <a:pt x="21293" y="1920"/>
                        <a:pt x="6355" y="-1461"/>
                        <a:pt x="2806" y="675"/>
                      </a:cubicBezTo>
                      <a:close/>
                      <a:moveTo>
                        <a:pt x="2806" y="675"/>
                      </a:moveTo>
                    </a:path>
                  </a:pathLst>
                </a:custGeom>
                <a:solidFill>
                  <a:srgbClr val="FFC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Group 98"/>
              <p:cNvGrpSpPr/>
              <p:nvPr/>
            </p:nvGrpSpPr>
            <p:grpSpPr bwMode="auto">
              <a:xfrm>
                <a:off x="168" y="1495"/>
                <a:ext cx="1765" cy="2091"/>
                <a:chOff x="0" y="0"/>
                <a:chExt cx="1765" cy="2090"/>
              </a:xfrm>
            </p:grpSpPr>
            <p:sp>
              <p:nvSpPr>
                <p:cNvPr id="48" name="AutoShape 95"/>
                <p:cNvSpPr/>
                <p:nvPr/>
              </p:nvSpPr>
              <p:spPr bwMode="auto">
                <a:xfrm>
                  <a:off x="1288" y="1744"/>
                  <a:ext cx="477" cy="25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691" h="19669">
                      <a:moveTo>
                        <a:pt x="5622" y="2785"/>
                      </a:moveTo>
                      <a:cubicBezTo>
                        <a:pt x="5622" y="2785"/>
                        <a:pt x="8759" y="7087"/>
                        <a:pt x="9914" y="6987"/>
                      </a:cubicBezTo>
                      <a:cubicBezTo>
                        <a:pt x="11070" y="6888"/>
                        <a:pt x="15527" y="-1285"/>
                        <a:pt x="17508" y="175"/>
                      </a:cubicBezTo>
                      <a:cubicBezTo>
                        <a:pt x="19489" y="1634"/>
                        <a:pt x="20975" y="5836"/>
                        <a:pt x="20645" y="9427"/>
                      </a:cubicBezTo>
                      <a:cubicBezTo>
                        <a:pt x="20645" y="9427"/>
                        <a:pt x="12061" y="17396"/>
                        <a:pt x="8759" y="18564"/>
                      </a:cubicBezTo>
                      <a:cubicBezTo>
                        <a:pt x="5458" y="19731"/>
                        <a:pt x="1991" y="20315"/>
                        <a:pt x="1331" y="18564"/>
                      </a:cubicBezTo>
                      <a:cubicBezTo>
                        <a:pt x="671" y="16813"/>
                        <a:pt x="-625" y="9743"/>
                        <a:pt x="353" y="5980"/>
                      </a:cubicBezTo>
                      <a:cubicBezTo>
                        <a:pt x="1330" y="2218"/>
                        <a:pt x="5622" y="2785"/>
                        <a:pt x="5622" y="2785"/>
                      </a:cubicBezTo>
                      <a:close/>
                      <a:moveTo>
                        <a:pt x="5622" y="2785"/>
                      </a:move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AutoShape 96"/>
                <p:cNvSpPr/>
                <p:nvPr/>
              </p:nvSpPr>
              <p:spPr bwMode="auto">
                <a:xfrm>
                  <a:off x="0" y="1696"/>
                  <a:ext cx="428" cy="3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85" h="20405">
                      <a:moveTo>
                        <a:pt x="10590" y="2408"/>
                      </a:moveTo>
                      <a:cubicBezTo>
                        <a:pt x="10590" y="2408"/>
                        <a:pt x="11514" y="11521"/>
                        <a:pt x="12990" y="12441"/>
                      </a:cubicBezTo>
                      <a:cubicBezTo>
                        <a:pt x="12990" y="12441"/>
                        <a:pt x="19452" y="13670"/>
                        <a:pt x="20375" y="15682"/>
                      </a:cubicBezTo>
                      <a:cubicBezTo>
                        <a:pt x="21298" y="17694"/>
                        <a:pt x="20375" y="19450"/>
                        <a:pt x="20375" y="19450"/>
                      </a:cubicBezTo>
                      <a:cubicBezTo>
                        <a:pt x="20375" y="19450"/>
                        <a:pt x="11883" y="21600"/>
                        <a:pt x="8929" y="19450"/>
                      </a:cubicBezTo>
                      <a:cubicBezTo>
                        <a:pt x="5975" y="17300"/>
                        <a:pt x="332" y="8963"/>
                        <a:pt x="15" y="7123"/>
                      </a:cubicBezTo>
                      <a:cubicBezTo>
                        <a:pt x="-302" y="5284"/>
                        <a:pt x="4683" y="0"/>
                        <a:pt x="4683" y="0"/>
                      </a:cubicBezTo>
                      <a:lnTo>
                        <a:pt x="10590" y="2408"/>
                      </a:lnTo>
                      <a:close/>
                      <a:moveTo>
                        <a:pt x="10590" y="2408"/>
                      </a:move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AutoShape 97"/>
                <p:cNvSpPr/>
                <p:nvPr/>
              </p:nvSpPr>
              <p:spPr bwMode="auto">
                <a:xfrm>
                  <a:off x="80" y="0"/>
                  <a:ext cx="1351" cy="1836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0535">
                      <a:moveTo>
                        <a:pt x="16672" y="1013"/>
                      </a:moveTo>
                      <a:cubicBezTo>
                        <a:pt x="16672" y="1013"/>
                        <a:pt x="19349" y="6296"/>
                        <a:pt x="20079" y="8981"/>
                      </a:cubicBezTo>
                      <a:cubicBezTo>
                        <a:pt x="20809" y="11665"/>
                        <a:pt x="21357" y="19452"/>
                        <a:pt x="21600" y="19922"/>
                      </a:cubicBezTo>
                      <a:cubicBezTo>
                        <a:pt x="21600" y="19922"/>
                        <a:pt x="20809" y="20989"/>
                        <a:pt x="19136" y="20308"/>
                      </a:cubicBezTo>
                      <a:cubicBezTo>
                        <a:pt x="19136" y="20308"/>
                        <a:pt x="18132" y="13399"/>
                        <a:pt x="17463" y="11723"/>
                      </a:cubicBezTo>
                      <a:cubicBezTo>
                        <a:pt x="16793" y="10048"/>
                        <a:pt x="13338" y="5181"/>
                        <a:pt x="12790" y="4638"/>
                      </a:cubicBezTo>
                      <a:cubicBezTo>
                        <a:pt x="12790" y="4638"/>
                        <a:pt x="10648" y="9750"/>
                        <a:pt x="9735" y="11367"/>
                      </a:cubicBezTo>
                      <a:cubicBezTo>
                        <a:pt x="8822" y="12985"/>
                        <a:pt x="3529" y="19452"/>
                        <a:pt x="2190" y="19922"/>
                      </a:cubicBezTo>
                      <a:cubicBezTo>
                        <a:pt x="2190" y="19922"/>
                        <a:pt x="669" y="20285"/>
                        <a:pt x="0" y="19275"/>
                      </a:cubicBezTo>
                      <a:cubicBezTo>
                        <a:pt x="0" y="19275"/>
                        <a:pt x="5233" y="13326"/>
                        <a:pt x="5963" y="11495"/>
                      </a:cubicBezTo>
                      <a:cubicBezTo>
                        <a:pt x="6693" y="9665"/>
                        <a:pt x="7299" y="2421"/>
                        <a:pt x="8544" y="905"/>
                      </a:cubicBezTo>
                      <a:cubicBezTo>
                        <a:pt x="9788" y="-611"/>
                        <a:pt x="14785" y="25"/>
                        <a:pt x="16672" y="1013"/>
                      </a:cubicBezTo>
                      <a:close/>
                      <a:moveTo>
                        <a:pt x="16672" y="1013"/>
                      </a:moveTo>
                    </a:path>
                  </a:pathLst>
                </a:custGeom>
                <a:solidFill>
                  <a:srgbClr val="2E5F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Group 109"/>
              <p:cNvGrpSpPr/>
              <p:nvPr/>
            </p:nvGrpSpPr>
            <p:grpSpPr bwMode="auto">
              <a:xfrm>
                <a:off x="0" y="671"/>
                <a:ext cx="2107" cy="1400"/>
                <a:chOff x="0" y="0"/>
                <a:chExt cx="2107" cy="1399"/>
              </a:xfrm>
            </p:grpSpPr>
            <p:grpSp>
              <p:nvGrpSpPr>
                <p:cNvPr id="38" name="Group 101"/>
                <p:cNvGrpSpPr/>
                <p:nvPr/>
              </p:nvGrpSpPr>
              <p:grpSpPr bwMode="auto">
                <a:xfrm>
                  <a:off x="1120" y="80"/>
                  <a:ext cx="987" cy="598"/>
                  <a:chOff x="0" y="0"/>
                  <a:chExt cx="987" cy="598"/>
                </a:xfrm>
              </p:grpSpPr>
              <p:sp>
                <p:nvSpPr>
                  <p:cNvPr id="46" name="AutoShape 99"/>
                  <p:cNvSpPr/>
                  <p:nvPr/>
                </p:nvSpPr>
                <p:spPr bwMode="auto">
                  <a:xfrm>
                    <a:off x="728" y="40"/>
                    <a:ext cx="259" cy="356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428" h="21161">
                        <a:moveTo>
                          <a:pt x="75" y="16333"/>
                        </a:moveTo>
                        <a:cubicBezTo>
                          <a:pt x="75" y="16333"/>
                          <a:pt x="-316" y="11211"/>
                          <a:pt x="685" y="8495"/>
                        </a:cubicBezTo>
                        <a:cubicBezTo>
                          <a:pt x="1685" y="5779"/>
                          <a:pt x="4924" y="5337"/>
                          <a:pt x="7725" y="7148"/>
                        </a:cubicBezTo>
                        <a:cubicBezTo>
                          <a:pt x="7725" y="7148"/>
                          <a:pt x="16441" y="154"/>
                          <a:pt x="18443" y="16"/>
                        </a:cubicBezTo>
                        <a:cubicBezTo>
                          <a:pt x="20444" y="-122"/>
                          <a:pt x="21284" y="643"/>
                          <a:pt x="19283" y="2314"/>
                        </a:cubicBezTo>
                        <a:cubicBezTo>
                          <a:pt x="17282" y="3986"/>
                          <a:pt x="12680" y="8953"/>
                          <a:pt x="12680" y="8953"/>
                        </a:cubicBezTo>
                        <a:cubicBezTo>
                          <a:pt x="12680" y="8953"/>
                          <a:pt x="16076" y="8398"/>
                          <a:pt x="17076" y="9605"/>
                        </a:cubicBezTo>
                        <a:cubicBezTo>
                          <a:pt x="18077" y="10812"/>
                          <a:pt x="17081" y="12644"/>
                          <a:pt x="17081" y="12644"/>
                        </a:cubicBezTo>
                        <a:cubicBezTo>
                          <a:pt x="17081" y="12644"/>
                          <a:pt x="19883" y="14289"/>
                          <a:pt x="17281" y="16334"/>
                        </a:cubicBezTo>
                        <a:cubicBezTo>
                          <a:pt x="14680" y="18378"/>
                          <a:pt x="7678" y="21478"/>
                          <a:pt x="6477" y="21135"/>
                        </a:cubicBezTo>
                        <a:cubicBezTo>
                          <a:pt x="5277" y="20792"/>
                          <a:pt x="75" y="16333"/>
                          <a:pt x="75" y="16333"/>
                        </a:cubicBezTo>
                        <a:close/>
                        <a:moveTo>
                          <a:pt x="75" y="16333"/>
                        </a:moveTo>
                      </a:path>
                    </a:pathLst>
                  </a:custGeom>
                  <a:solidFill>
                    <a:srgbClr val="FFE1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AutoShape 100"/>
                  <p:cNvSpPr/>
                  <p:nvPr/>
                </p:nvSpPr>
                <p:spPr bwMode="auto">
                  <a:xfrm>
                    <a:off x="0" y="0"/>
                    <a:ext cx="832" cy="59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092" h="21339">
                        <a:moveTo>
                          <a:pt x="25" y="0"/>
                        </a:moveTo>
                        <a:cubicBezTo>
                          <a:pt x="25" y="0"/>
                          <a:pt x="1502" y="609"/>
                          <a:pt x="2486" y="2783"/>
                        </a:cubicBezTo>
                        <a:cubicBezTo>
                          <a:pt x="3470" y="4957"/>
                          <a:pt x="6267" y="14127"/>
                          <a:pt x="10125" y="14943"/>
                        </a:cubicBezTo>
                        <a:cubicBezTo>
                          <a:pt x="13984" y="15758"/>
                          <a:pt x="17408" y="10935"/>
                          <a:pt x="18228" y="10731"/>
                        </a:cubicBezTo>
                        <a:cubicBezTo>
                          <a:pt x="19048" y="10527"/>
                          <a:pt x="21315" y="13294"/>
                          <a:pt x="21074" y="15035"/>
                        </a:cubicBezTo>
                        <a:cubicBezTo>
                          <a:pt x="20833" y="16777"/>
                          <a:pt x="13502" y="21600"/>
                          <a:pt x="9981" y="21328"/>
                        </a:cubicBezTo>
                        <a:cubicBezTo>
                          <a:pt x="6460" y="21057"/>
                          <a:pt x="3711" y="16030"/>
                          <a:pt x="3036" y="14875"/>
                        </a:cubicBezTo>
                        <a:cubicBezTo>
                          <a:pt x="2360" y="13720"/>
                          <a:pt x="-285" y="3331"/>
                          <a:pt x="25" y="0"/>
                        </a:cubicBezTo>
                        <a:close/>
                        <a:moveTo>
                          <a:pt x="25" y="0"/>
                        </a:moveTo>
                      </a:path>
                    </a:pathLst>
                  </a:custGeom>
                  <a:solidFill>
                    <a:srgbClr val="FF68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9" name="AutoShape 102"/>
                <p:cNvSpPr/>
                <p:nvPr/>
              </p:nvSpPr>
              <p:spPr bwMode="auto">
                <a:xfrm>
                  <a:off x="232" y="488"/>
                  <a:ext cx="399" cy="47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650" h="17768">
                      <a:moveTo>
                        <a:pt x="20572" y="1824"/>
                      </a:moveTo>
                      <a:cubicBezTo>
                        <a:pt x="20572" y="1824"/>
                        <a:pt x="14363" y="13428"/>
                        <a:pt x="3856" y="17768"/>
                      </a:cubicBezTo>
                      <a:cubicBezTo>
                        <a:pt x="3856" y="17768"/>
                        <a:pt x="738" y="17579"/>
                        <a:pt x="0" y="16824"/>
                      </a:cubicBezTo>
                      <a:cubicBezTo>
                        <a:pt x="0" y="16824"/>
                        <a:pt x="10825" y="13386"/>
                        <a:pt x="16212" y="4777"/>
                      </a:cubicBezTo>
                      <a:cubicBezTo>
                        <a:pt x="21600" y="-3832"/>
                        <a:pt x="20572" y="1824"/>
                        <a:pt x="20572" y="1824"/>
                      </a:cubicBezTo>
                      <a:close/>
                      <a:moveTo>
                        <a:pt x="20572" y="1824"/>
                      </a:moveTo>
                    </a:path>
                  </a:pathLst>
                </a:custGeom>
                <a:solidFill>
                  <a:srgbClr val="ECB3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AutoShape 103"/>
                <p:cNvSpPr/>
                <p:nvPr/>
              </p:nvSpPr>
              <p:spPr bwMode="auto">
                <a:xfrm>
                  <a:off x="168" y="64"/>
                  <a:ext cx="1149" cy="92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096" h="19796">
                      <a:moveTo>
                        <a:pt x="15249" y="92"/>
                      </a:moveTo>
                      <a:cubicBezTo>
                        <a:pt x="15249" y="92"/>
                        <a:pt x="17233" y="-332"/>
                        <a:pt x="17557" y="642"/>
                      </a:cubicBezTo>
                      <a:cubicBezTo>
                        <a:pt x="17882" y="1617"/>
                        <a:pt x="18443" y="4351"/>
                        <a:pt x="18897" y="4879"/>
                      </a:cubicBezTo>
                      <a:cubicBezTo>
                        <a:pt x="19352" y="5407"/>
                        <a:pt x="20991" y="8018"/>
                        <a:pt x="19663" y="9927"/>
                      </a:cubicBezTo>
                      <a:cubicBezTo>
                        <a:pt x="19663" y="9927"/>
                        <a:pt x="20921" y="14061"/>
                        <a:pt x="21096" y="18742"/>
                      </a:cubicBezTo>
                      <a:cubicBezTo>
                        <a:pt x="21096" y="18742"/>
                        <a:pt x="15390" y="21268"/>
                        <a:pt x="10592" y="18498"/>
                      </a:cubicBezTo>
                      <a:cubicBezTo>
                        <a:pt x="10592" y="18498"/>
                        <a:pt x="12398" y="13187"/>
                        <a:pt x="12533" y="12124"/>
                      </a:cubicBezTo>
                      <a:cubicBezTo>
                        <a:pt x="12780" y="10175"/>
                        <a:pt x="11097" y="6034"/>
                        <a:pt x="11097" y="6034"/>
                      </a:cubicBezTo>
                      <a:cubicBezTo>
                        <a:pt x="11097" y="6034"/>
                        <a:pt x="8396" y="11580"/>
                        <a:pt x="6416" y="13139"/>
                      </a:cubicBezTo>
                      <a:cubicBezTo>
                        <a:pt x="4437" y="14698"/>
                        <a:pt x="684" y="15250"/>
                        <a:pt x="90" y="12246"/>
                      </a:cubicBezTo>
                      <a:cubicBezTo>
                        <a:pt x="-504" y="9241"/>
                        <a:pt x="2047" y="10015"/>
                        <a:pt x="2047" y="10015"/>
                      </a:cubicBezTo>
                      <a:cubicBezTo>
                        <a:pt x="2047" y="10015"/>
                        <a:pt x="4459" y="10421"/>
                        <a:pt x="5613" y="9444"/>
                      </a:cubicBezTo>
                      <a:cubicBezTo>
                        <a:pt x="6766" y="8467"/>
                        <a:pt x="9108" y="1852"/>
                        <a:pt x="9912" y="999"/>
                      </a:cubicBezTo>
                      <a:cubicBezTo>
                        <a:pt x="10715" y="146"/>
                        <a:pt x="14257" y="122"/>
                        <a:pt x="15249" y="92"/>
                      </a:cubicBezTo>
                      <a:close/>
                      <a:moveTo>
                        <a:pt x="15249" y="92"/>
                      </a:moveTo>
                    </a:path>
                  </a:pathLst>
                </a:custGeom>
                <a:solidFill>
                  <a:srgbClr val="FF68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41" name="Group 107"/>
                <p:cNvGrpSpPr/>
                <p:nvPr/>
              </p:nvGrpSpPr>
              <p:grpSpPr bwMode="auto">
                <a:xfrm>
                  <a:off x="0" y="88"/>
                  <a:ext cx="861" cy="1311"/>
                  <a:chOff x="0" y="0"/>
                  <a:chExt cx="861" cy="1311"/>
                </a:xfrm>
              </p:grpSpPr>
              <p:sp>
                <p:nvSpPr>
                  <p:cNvPr id="43" name="AutoShape 104"/>
                  <p:cNvSpPr/>
                  <p:nvPr/>
                </p:nvSpPr>
                <p:spPr bwMode="auto">
                  <a:xfrm>
                    <a:off x="0" y="871"/>
                    <a:ext cx="539" cy="44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392" h="20951">
                        <a:moveTo>
                          <a:pt x="7955" y="16"/>
                        </a:moveTo>
                        <a:cubicBezTo>
                          <a:pt x="7955" y="16"/>
                          <a:pt x="1239" y="7154"/>
                          <a:pt x="87" y="9332"/>
                        </a:cubicBezTo>
                        <a:cubicBezTo>
                          <a:pt x="-1064" y="11510"/>
                          <a:pt x="9490" y="21189"/>
                          <a:pt x="11025" y="20947"/>
                        </a:cubicBezTo>
                        <a:cubicBezTo>
                          <a:pt x="12561" y="20705"/>
                          <a:pt x="20536" y="10594"/>
                          <a:pt x="20389" y="9332"/>
                        </a:cubicBezTo>
                        <a:cubicBezTo>
                          <a:pt x="20243" y="8070"/>
                          <a:pt x="9910" y="-411"/>
                          <a:pt x="7955" y="16"/>
                        </a:cubicBezTo>
                        <a:close/>
                        <a:moveTo>
                          <a:pt x="7955" y="16"/>
                        </a:moveTo>
                      </a:path>
                    </a:pathLst>
                  </a:custGeom>
                  <a:solidFill>
                    <a:srgbClr val="ECB31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AutoShape 105"/>
                  <p:cNvSpPr/>
                  <p:nvPr/>
                </p:nvSpPr>
                <p:spPr bwMode="auto">
                  <a:xfrm>
                    <a:off x="520" y="0"/>
                    <a:ext cx="341" cy="1064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4682" h="21600">
                        <a:moveTo>
                          <a:pt x="10892" y="0"/>
                        </a:moveTo>
                        <a:cubicBezTo>
                          <a:pt x="10892" y="0"/>
                          <a:pt x="13767" y="2904"/>
                          <a:pt x="12947" y="6535"/>
                        </a:cubicBezTo>
                        <a:cubicBezTo>
                          <a:pt x="12128" y="10166"/>
                          <a:pt x="4753" y="18704"/>
                          <a:pt x="0" y="20731"/>
                        </a:cubicBezTo>
                        <a:lnTo>
                          <a:pt x="1311" y="21600"/>
                        </a:lnTo>
                        <a:cubicBezTo>
                          <a:pt x="1311" y="21600"/>
                          <a:pt x="21600" y="7834"/>
                          <a:pt x="12193" y="0"/>
                        </a:cubicBezTo>
                        <a:lnTo>
                          <a:pt x="10892" y="0"/>
                        </a:lnTo>
                        <a:close/>
                        <a:moveTo>
                          <a:pt x="10892" y="0"/>
                        </a:moveTo>
                      </a:path>
                    </a:pathLst>
                  </a:custGeom>
                  <a:solidFill>
                    <a:srgbClr val="ECB31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AutoShape 106"/>
                  <p:cNvSpPr/>
                  <p:nvPr/>
                </p:nvSpPr>
                <p:spPr bwMode="auto">
                  <a:xfrm>
                    <a:off x="111" y="840"/>
                    <a:ext cx="449" cy="27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95" h="21053">
                        <a:moveTo>
                          <a:pt x="21595" y="16751"/>
                        </a:moveTo>
                        <a:cubicBezTo>
                          <a:pt x="21595" y="16751"/>
                          <a:pt x="18567" y="13002"/>
                          <a:pt x="15091" y="9075"/>
                        </a:cubicBezTo>
                        <a:cubicBezTo>
                          <a:pt x="11616" y="5147"/>
                          <a:pt x="6849" y="-547"/>
                          <a:pt x="5260" y="42"/>
                        </a:cubicBezTo>
                        <a:cubicBezTo>
                          <a:pt x="3671" y="631"/>
                          <a:pt x="-5" y="6302"/>
                          <a:pt x="0" y="8376"/>
                        </a:cubicBezTo>
                        <a:cubicBezTo>
                          <a:pt x="4" y="10450"/>
                          <a:pt x="6116" y="20661"/>
                          <a:pt x="8438" y="21053"/>
                        </a:cubicBezTo>
                        <a:cubicBezTo>
                          <a:pt x="8438" y="21053"/>
                          <a:pt x="14349" y="18285"/>
                          <a:pt x="17972" y="17519"/>
                        </a:cubicBezTo>
                        <a:cubicBezTo>
                          <a:pt x="21595" y="16751"/>
                          <a:pt x="20818" y="18663"/>
                          <a:pt x="21595" y="16751"/>
                        </a:cubicBezTo>
                        <a:close/>
                        <a:moveTo>
                          <a:pt x="21595" y="16751"/>
                        </a:moveTo>
                      </a:path>
                    </a:pathLst>
                  </a:custGeom>
                  <a:solidFill>
                    <a:srgbClr val="FFD26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42" name="AutoShape 108"/>
                <p:cNvSpPr/>
                <p:nvPr/>
              </p:nvSpPr>
              <p:spPr bwMode="auto">
                <a:xfrm>
                  <a:off x="912" y="0"/>
                  <a:ext cx="132" cy="13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9321" h="18683">
                      <a:moveTo>
                        <a:pt x="14213" y="3645"/>
                      </a:moveTo>
                      <a:cubicBezTo>
                        <a:pt x="14213" y="3645"/>
                        <a:pt x="16119" y="11014"/>
                        <a:pt x="18620" y="11278"/>
                      </a:cubicBezTo>
                      <a:cubicBezTo>
                        <a:pt x="18620" y="11278"/>
                        <a:pt x="21216" y="16556"/>
                        <a:pt x="16416" y="18403"/>
                      </a:cubicBezTo>
                      <a:cubicBezTo>
                        <a:pt x="11617" y="20250"/>
                        <a:pt x="-384" y="12395"/>
                        <a:pt x="9" y="11023"/>
                      </a:cubicBezTo>
                      <a:cubicBezTo>
                        <a:pt x="402" y="9652"/>
                        <a:pt x="1541" y="5069"/>
                        <a:pt x="891" y="2236"/>
                      </a:cubicBezTo>
                      <a:cubicBezTo>
                        <a:pt x="242" y="-597"/>
                        <a:pt x="10090" y="-1350"/>
                        <a:pt x="14213" y="3645"/>
                      </a:cubicBezTo>
                      <a:close/>
                      <a:moveTo>
                        <a:pt x="14213" y="3645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" name="Group 123"/>
              <p:cNvGrpSpPr/>
              <p:nvPr/>
            </p:nvGrpSpPr>
            <p:grpSpPr bwMode="auto">
              <a:xfrm>
                <a:off x="616" y="0"/>
                <a:ext cx="579" cy="697"/>
                <a:chOff x="0" y="0"/>
                <a:chExt cx="579" cy="697"/>
              </a:xfrm>
            </p:grpSpPr>
            <p:sp>
              <p:nvSpPr>
                <p:cNvPr id="25" name="AutoShape 110"/>
                <p:cNvSpPr/>
                <p:nvPr/>
              </p:nvSpPr>
              <p:spPr bwMode="auto">
                <a:xfrm>
                  <a:off x="0" y="0"/>
                  <a:ext cx="579" cy="5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388" h="20638">
                      <a:moveTo>
                        <a:pt x="10471" y="290"/>
                      </a:moveTo>
                      <a:cubicBezTo>
                        <a:pt x="13150" y="-962"/>
                        <a:pt x="18439" y="2079"/>
                        <a:pt x="19455" y="4674"/>
                      </a:cubicBezTo>
                      <a:cubicBezTo>
                        <a:pt x="20471" y="7268"/>
                        <a:pt x="20999" y="11153"/>
                        <a:pt x="19217" y="12967"/>
                      </a:cubicBezTo>
                      <a:cubicBezTo>
                        <a:pt x="17435" y="14782"/>
                        <a:pt x="6222" y="20638"/>
                        <a:pt x="6222" y="20638"/>
                      </a:cubicBezTo>
                      <a:cubicBezTo>
                        <a:pt x="6222" y="20638"/>
                        <a:pt x="1654" y="17469"/>
                        <a:pt x="761" y="15319"/>
                      </a:cubicBezTo>
                      <a:cubicBezTo>
                        <a:pt x="-132" y="13170"/>
                        <a:pt x="-601" y="8520"/>
                        <a:pt x="1453" y="4852"/>
                      </a:cubicBezTo>
                      <a:cubicBezTo>
                        <a:pt x="3507" y="1185"/>
                        <a:pt x="7525" y="-336"/>
                        <a:pt x="10471" y="290"/>
                      </a:cubicBezTo>
                      <a:close/>
                      <a:moveTo>
                        <a:pt x="10471" y="290"/>
                      </a:moveTo>
                    </a:path>
                  </a:pathLst>
                </a:custGeom>
                <a:solidFill>
                  <a:srgbClr val="8545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AutoShape 111"/>
                <p:cNvSpPr/>
                <p:nvPr/>
              </p:nvSpPr>
              <p:spPr bwMode="auto">
                <a:xfrm>
                  <a:off x="112" y="112"/>
                  <a:ext cx="440" cy="585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60" h="20936">
                      <a:moveTo>
                        <a:pt x="20088" y="6898"/>
                      </a:moveTo>
                      <a:cubicBezTo>
                        <a:pt x="20088" y="6898"/>
                        <a:pt x="21600" y="14647"/>
                        <a:pt x="20088" y="17425"/>
                      </a:cubicBezTo>
                      <a:cubicBezTo>
                        <a:pt x="17816" y="21600"/>
                        <a:pt x="10858" y="21237"/>
                        <a:pt x="7789" y="20419"/>
                      </a:cubicBezTo>
                      <a:cubicBezTo>
                        <a:pt x="2720" y="19068"/>
                        <a:pt x="478" y="12343"/>
                        <a:pt x="0" y="10346"/>
                      </a:cubicBezTo>
                      <a:cubicBezTo>
                        <a:pt x="0" y="10346"/>
                        <a:pt x="8370" y="7714"/>
                        <a:pt x="9207" y="0"/>
                      </a:cubicBezTo>
                      <a:cubicBezTo>
                        <a:pt x="9207" y="0"/>
                        <a:pt x="16142" y="7260"/>
                        <a:pt x="20088" y="6898"/>
                      </a:cubicBezTo>
                      <a:close/>
                      <a:moveTo>
                        <a:pt x="20088" y="6898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7" name="Group 120"/>
                <p:cNvGrpSpPr/>
                <p:nvPr/>
              </p:nvGrpSpPr>
              <p:grpSpPr bwMode="auto">
                <a:xfrm>
                  <a:off x="208" y="224"/>
                  <a:ext cx="301" cy="424"/>
                  <a:chOff x="0" y="0"/>
                  <a:chExt cx="301" cy="424"/>
                </a:xfrm>
              </p:grpSpPr>
              <p:sp>
                <p:nvSpPr>
                  <p:cNvPr id="30" name="AutoShape 112"/>
                  <p:cNvSpPr/>
                  <p:nvPr/>
                </p:nvSpPr>
                <p:spPr bwMode="auto">
                  <a:xfrm>
                    <a:off x="176" y="96"/>
                    <a:ext cx="101" cy="116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6832" h="21600">
                        <a:moveTo>
                          <a:pt x="93" y="0"/>
                        </a:moveTo>
                        <a:cubicBezTo>
                          <a:pt x="93" y="0"/>
                          <a:pt x="-747" y="12209"/>
                          <a:pt x="2613" y="14557"/>
                        </a:cubicBezTo>
                        <a:cubicBezTo>
                          <a:pt x="5973" y="16905"/>
                          <a:pt x="11864" y="9900"/>
                          <a:pt x="13742" y="12913"/>
                        </a:cubicBezTo>
                        <a:cubicBezTo>
                          <a:pt x="15619" y="15926"/>
                          <a:pt x="15421" y="19722"/>
                          <a:pt x="11222" y="21600"/>
                        </a:cubicBezTo>
                        <a:cubicBezTo>
                          <a:pt x="11222" y="21600"/>
                          <a:pt x="20853" y="19243"/>
                          <a:pt x="14877" y="10800"/>
                        </a:cubicBezTo>
                        <a:cubicBezTo>
                          <a:pt x="11222" y="5635"/>
                          <a:pt x="5552" y="14792"/>
                          <a:pt x="4083" y="12678"/>
                        </a:cubicBezTo>
                        <a:cubicBezTo>
                          <a:pt x="2613" y="10565"/>
                          <a:pt x="93" y="3053"/>
                          <a:pt x="93" y="0"/>
                        </a:cubicBezTo>
                        <a:close/>
                        <a:moveTo>
                          <a:pt x="93" y="0"/>
                        </a:moveTo>
                      </a:path>
                    </a:pathLst>
                  </a:custGeom>
                  <a:solidFill>
                    <a:srgbClr val="D2A5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31" name="Group 115"/>
                  <p:cNvGrpSpPr/>
                  <p:nvPr/>
                </p:nvGrpSpPr>
                <p:grpSpPr bwMode="auto">
                  <a:xfrm>
                    <a:off x="40" y="248"/>
                    <a:ext cx="254" cy="176"/>
                    <a:chOff x="0" y="0"/>
                    <a:chExt cx="254" cy="176"/>
                  </a:xfrm>
                </p:grpSpPr>
                <p:sp>
                  <p:nvSpPr>
                    <p:cNvPr id="36" name="AutoShape 113"/>
                    <p:cNvSpPr/>
                    <p:nvPr/>
                  </p:nvSpPr>
                  <p:spPr bwMode="auto">
                    <a:xfrm>
                      <a:off x="16" y="56"/>
                      <a:ext cx="164" cy="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0736">
                          <a:moveTo>
                            <a:pt x="21600" y="17998"/>
                          </a:moveTo>
                          <a:cubicBezTo>
                            <a:pt x="20253" y="19483"/>
                            <a:pt x="18759" y="20474"/>
                            <a:pt x="17110" y="20691"/>
                          </a:cubicBezTo>
                          <a:cubicBezTo>
                            <a:pt x="10195" y="21600"/>
                            <a:pt x="3283" y="8484"/>
                            <a:pt x="0" y="0"/>
                          </a:cubicBezTo>
                          <a:cubicBezTo>
                            <a:pt x="5620" y="198"/>
                            <a:pt x="17775" y="2473"/>
                            <a:pt x="21600" y="17998"/>
                          </a:cubicBezTo>
                          <a:close/>
                          <a:moveTo>
                            <a:pt x="21600" y="17998"/>
                          </a:moveTo>
                        </a:path>
                      </a:pathLst>
                    </a:custGeom>
                    <a:solidFill>
                      <a:srgbClr val="E4A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7" name="AutoShape 114"/>
                    <p:cNvSpPr/>
                    <p:nvPr/>
                  </p:nvSpPr>
                  <p:spPr bwMode="auto">
                    <a:xfrm>
                      <a:off x="0" y="0"/>
                      <a:ext cx="254" cy="16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446" h="21600">
                          <a:moveTo>
                            <a:pt x="44" y="2367"/>
                          </a:moveTo>
                          <a:cubicBezTo>
                            <a:pt x="686" y="1690"/>
                            <a:pt x="21446" y="0"/>
                            <a:pt x="21446" y="0"/>
                          </a:cubicBezTo>
                          <a:cubicBezTo>
                            <a:pt x="21446" y="0"/>
                            <a:pt x="19504" y="15797"/>
                            <a:pt x="15124" y="21600"/>
                          </a:cubicBezTo>
                          <a:cubicBezTo>
                            <a:pt x="12670" y="9625"/>
                            <a:pt x="4871" y="7870"/>
                            <a:pt x="1266" y="7718"/>
                          </a:cubicBezTo>
                          <a:cubicBezTo>
                            <a:pt x="323" y="4791"/>
                            <a:pt x="-154" y="2576"/>
                            <a:pt x="44" y="2367"/>
                          </a:cubicBezTo>
                          <a:close/>
                          <a:moveTo>
                            <a:pt x="44" y="2367"/>
                          </a:moveTo>
                        </a:path>
                      </a:pathLst>
                    </a:custGeom>
                    <a:solidFill>
                      <a:srgbClr val="79431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sp>
                <p:nvSpPr>
                  <p:cNvPr id="32" name="AutoShape 116"/>
                  <p:cNvSpPr/>
                  <p:nvPr/>
                </p:nvSpPr>
                <p:spPr bwMode="auto">
                  <a:xfrm>
                    <a:off x="16" y="112"/>
                    <a:ext cx="99" cy="51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907" h="18254">
                        <a:moveTo>
                          <a:pt x="20907" y="11504"/>
                        </a:moveTo>
                        <a:cubicBezTo>
                          <a:pt x="20907" y="11504"/>
                          <a:pt x="15840" y="-1996"/>
                          <a:pt x="9441" y="253"/>
                        </a:cubicBezTo>
                        <a:cubicBezTo>
                          <a:pt x="3041" y="2502"/>
                          <a:pt x="-693" y="11053"/>
                          <a:pt x="107" y="18254"/>
                        </a:cubicBezTo>
                        <a:cubicBezTo>
                          <a:pt x="107" y="18254"/>
                          <a:pt x="7306" y="-3346"/>
                          <a:pt x="20907" y="11504"/>
                        </a:cubicBezTo>
                        <a:close/>
                        <a:moveTo>
                          <a:pt x="20907" y="11504"/>
                        </a:moveTo>
                      </a:path>
                    </a:pathLst>
                  </a:custGeom>
                  <a:solidFill>
                    <a:srgbClr val="13131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AutoShape 117"/>
                  <p:cNvSpPr/>
                  <p:nvPr/>
                </p:nvSpPr>
                <p:spPr bwMode="auto">
                  <a:xfrm>
                    <a:off x="216" y="96"/>
                    <a:ext cx="85" cy="44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908" h="18252">
                        <a:moveTo>
                          <a:pt x="20908" y="11500"/>
                        </a:moveTo>
                        <a:cubicBezTo>
                          <a:pt x="20908" y="11500"/>
                          <a:pt x="15840" y="-2000"/>
                          <a:pt x="9441" y="253"/>
                        </a:cubicBezTo>
                        <a:cubicBezTo>
                          <a:pt x="3041" y="2503"/>
                          <a:pt x="-692" y="11053"/>
                          <a:pt x="107" y="18252"/>
                        </a:cubicBezTo>
                        <a:cubicBezTo>
                          <a:pt x="109" y="18249"/>
                          <a:pt x="7309" y="-3348"/>
                          <a:pt x="20908" y="11500"/>
                        </a:cubicBezTo>
                        <a:close/>
                        <a:moveTo>
                          <a:pt x="20908" y="11500"/>
                        </a:moveTo>
                      </a:path>
                    </a:pathLst>
                  </a:custGeom>
                  <a:solidFill>
                    <a:srgbClr val="13131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AutoShape 118"/>
                  <p:cNvSpPr/>
                  <p:nvPr/>
                </p:nvSpPr>
                <p:spPr bwMode="auto">
                  <a:xfrm>
                    <a:off x="0" y="7"/>
                    <a:ext cx="97" cy="5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15972">
                        <a:moveTo>
                          <a:pt x="21600" y="1409"/>
                        </a:moveTo>
                        <a:cubicBezTo>
                          <a:pt x="21600" y="1409"/>
                          <a:pt x="3145" y="8427"/>
                          <a:pt x="0" y="15972"/>
                        </a:cubicBezTo>
                        <a:cubicBezTo>
                          <a:pt x="0" y="15972"/>
                          <a:pt x="65" y="-5628"/>
                          <a:pt x="21600" y="1409"/>
                        </a:cubicBezTo>
                        <a:close/>
                        <a:moveTo>
                          <a:pt x="21600" y="1409"/>
                        </a:moveTo>
                      </a:path>
                    </a:pathLst>
                  </a:custGeom>
                  <a:solidFill>
                    <a:srgbClr val="44240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AutoShape 119"/>
                  <p:cNvSpPr/>
                  <p:nvPr/>
                </p:nvSpPr>
                <p:spPr bwMode="auto">
                  <a:xfrm>
                    <a:off x="200" y="0"/>
                    <a:ext cx="92" cy="46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98" h="12976">
                        <a:moveTo>
                          <a:pt x="0" y="3263"/>
                        </a:moveTo>
                        <a:cubicBezTo>
                          <a:pt x="0" y="3263"/>
                          <a:pt x="13043" y="-8624"/>
                          <a:pt x="21598" y="12976"/>
                        </a:cubicBezTo>
                        <a:cubicBezTo>
                          <a:pt x="21600" y="12976"/>
                          <a:pt x="10800" y="2442"/>
                          <a:pt x="0" y="3263"/>
                        </a:cubicBezTo>
                        <a:close/>
                        <a:moveTo>
                          <a:pt x="0" y="3263"/>
                        </a:moveTo>
                      </a:path>
                    </a:pathLst>
                  </a:custGeom>
                  <a:solidFill>
                    <a:srgbClr val="44240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8" name="AutoShape 121"/>
                <p:cNvSpPr/>
                <p:nvPr/>
              </p:nvSpPr>
              <p:spPr bwMode="auto">
                <a:xfrm>
                  <a:off x="39" y="384"/>
                  <a:ext cx="114" cy="13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7650" h="17695">
                      <a:moveTo>
                        <a:pt x="12364" y="3279"/>
                      </a:moveTo>
                      <a:cubicBezTo>
                        <a:pt x="12364" y="3279"/>
                        <a:pt x="4870" y="-2405"/>
                        <a:pt x="1343" y="1195"/>
                      </a:cubicBezTo>
                      <a:cubicBezTo>
                        <a:pt x="-2183" y="4795"/>
                        <a:pt x="1785" y="14269"/>
                        <a:pt x="6854" y="15784"/>
                      </a:cubicBezTo>
                      <a:cubicBezTo>
                        <a:pt x="11923" y="17299"/>
                        <a:pt x="15038" y="19195"/>
                        <a:pt x="17228" y="15784"/>
                      </a:cubicBezTo>
                      <a:cubicBezTo>
                        <a:pt x="19417" y="12373"/>
                        <a:pt x="12364" y="3279"/>
                        <a:pt x="12364" y="3279"/>
                      </a:cubicBezTo>
                      <a:close/>
                      <a:moveTo>
                        <a:pt x="12364" y="3279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AutoShape 122"/>
                <p:cNvSpPr/>
                <p:nvPr/>
              </p:nvSpPr>
              <p:spPr bwMode="auto">
                <a:xfrm>
                  <a:off x="536" y="320"/>
                  <a:ext cx="36" cy="13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3730" h="18333">
                      <a:moveTo>
                        <a:pt x="2385" y="2297"/>
                      </a:moveTo>
                      <a:cubicBezTo>
                        <a:pt x="2385" y="2297"/>
                        <a:pt x="8861" y="-2524"/>
                        <a:pt x="11411" y="1802"/>
                      </a:cubicBezTo>
                      <a:cubicBezTo>
                        <a:pt x="13961" y="6128"/>
                        <a:pt x="16730" y="17539"/>
                        <a:pt x="5930" y="18307"/>
                      </a:cubicBezTo>
                      <a:cubicBezTo>
                        <a:pt x="-4870" y="19076"/>
                        <a:pt x="2385" y="2297"/>
                        <a:pt x="2385" y="2297"/>
                      </a:cubicBezTo>
                      <a:close/>
                      <a:moveTo>
                        <a:pt x="2385" y="2297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1" name="Group 137"/>
              <p:cNvGrpSpPr/>
              <p:nvPr/>
            </p:nvGrpSpPr>
            <p:grpSpPr bwMode="auto">
              <a:xfrm>
                <a:off x="24" y="360"/>
                <a:ext cx="1193" cy="1214"/>
                <a:chOff x="0" y="0"/>
                <a:chExt cx="1193" cy="1214"/>
              </a:xfrm>
            </p:grpSpPr>
            <p:sp>
              <p:nvSpPr>
                <p:cNvPr id="12" name="AutoShape 124"/>
                <p:cNvSpPr/>
                <p:nvPr/>
              </p:nvSpPr>
              <p:spPr bwMode="auto">
                <a:xfrm>
                  <a:off x="664" y="56"/>
                  <a:ext cx="64" cy="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7208" h="16301">
                      <a:moveTo>
                        <a:pt x="2800" y="1139"/>
                      </a:moveTo>
                      <a:cubicBezTo>
                        <a:pt x="6309" y="-3300"/>
                        <a:pt x="19283" y="6314"/>
                        <a:pt x="16923" y="11489"/>
                      </a:cubicBezTo>
                      <a:cubicBezTo>
                        <a:pt x="14564" y="16664"/>
                        <a:pt x="6713" y="18300"/>
                        <a:pt x="2800" y="13214"/>
                      </a:cubicBezTo>
                      <a:cubicBezTo>
                        <a:pt x="-2317" y="6568"/>
                        <a:pt x="754" y="3727"/>
                        <a:pt x="2800" y="1139"/>
                      </a:cubicBezTo>
                      <a:close/>
                      <a:moveTo>
                        <a:pt x="2800" y="1139"/>
                      </a:moveTo>
                    </a:path>
                  </a:pathLst>
                </a:custGeom>
                <a:solidFill>
                  <a:srgbClr val="4D5F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AutoShape 125"/>
                <p:cNvSpPr/>
                <p:nvPr/>
              </p:nvSpPr>
              <p:spPr bwMode="auto">
                <a:xfrm>
                  <a:off x="1144" y="0"/>
                  <a:ext cx="40" cy="6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838" h="19740">
                      <a:moveTo>
                        <a:pt x="7992" y="171"/>
                      </a:moveTo>
                      <a:cubicBezTo>
                        <a:pt x="7992" y="171"/>
                        <a:pt x="15064" y="-1860"/>
                        <a:pt x="15810" y="8064"/>
                      </a:cubicBezTo>
                      <a:cubicBezTo>
                        <a:pt x="16556" y="17989"/>
                        <a:pt x="1790" y="19740"/>
                        <a:pt x="1790" y="19740"/>
                      </a:cubicBezTo>
                      <a:cubicBezTo>
                        <a:pt x="1790" y="19740"/>
                        <a:pt x="-5044" y="5121"/>
                        <a:pt x="7992" y="171"/>
                      </a:cubicBezTo>
                      <a:close/>
                      <a:moveTo>
                        <a:pt x="7992" y="171"/>
                      </a:moveTo>
                    </a:path>
                  </a:pathLst>
                </a:custGeom>
                <a:solidFill>
                  <a:srgbClr val="4D5F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AutoShape 126"/>
                <p:cNvSpPr/>
                <p:nvPr/>
              </p:nvSpPr>
              <p:spPr bwMode="auto">
                <a:xfrm>
                  <a:off x="360" y="40"/>
                  <a:ext cx="833" cy="117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056" h="21001">
                      <a:moveTo>
                        <a:pt x="7934" y="1485"/>
                      </a:moveTo>
                      <a:cubicBezTo>
                        <a:pt x="7934" y="1485"/>
                        <a:pt x="8787" y="5764"/>
                        <a:pt x="14569" y="7466"/>
                      </a:cubicBezTo>
                      <a:cubicBezTo>
                        <a:pt x="14569" y="7466"/>
                        <a:pt x="14575" y="12471"/>
                        <a:pt x="13383" y="15468"/>
                      </a:cubicBezTo>
                      <a:cubicBezTo>
                        <a:pt x="12192" y="18464"/>
                        <a:pt x="9533" y="20779"/>
                        <a:pt x="6096" y="20370"/>
                      </a:cubicBezTo>
                      <a:cubicBezTo>
                        <a:pt x="2658" y="19962"/>
                        <a:pt x="642" y="17613"/>
                        <a:pt x="642" y="17613"/>
                      </a:cubicBezTo>
                      <a:lnTo>
                        <a:pt x="642" y="16727"/>
                      </a:lnTo>
                      <a:lnTo>
                        <a:pt x="0" y="16727"/>
                      </a:lnTo>
                      <a:lnTo>
                        <a:pt x="0" y="17579"/>
                      </a:lnTo>
                      <a:cubicBezTo>
                        <a:pt x="0" y="17579"/>
                        <a:pt x="1742" y="20507"/>
                        <a:pt x="6004" y="20949"/>
                      </a:cubicBezTo>
                      <a:cubicBezTo>
                        <a:pt x="10267" y="21392"/>
                        <a:pt x="12787" y="18907"/>
                        <a:pt x="14208" y="15604"/>
                      </a:cubicBezTo>
                      <a:cubicBezTo>
                        <a:pt x="15629" y="12301"/>
                        <a:pt x="15400" y="7534"/>
                        <a:pt x="15400" y="7534"/>
                      </a:cubicBezTo>
                      <a:cubicBezTo>
                        <a:pt x="15400" y="7534"/>
                        <a:pt x="21600" y="5256"/>
                        <a:pt x="19692" y="79"/>
                      </a:cubicBezTo>
                      <a:cubicBezTo>
                        <a:pt x="19692" y="79"/>
                        <a:pt x="19224" y="-208"/>
                        <a:pt x="19351" y="309"/>
                      </a:cubicBezTo>
                      <a:cubicBezTo>
                        <a:pt x="19479" y="827"/>
                        <a:pt x="20625" y="4845"/>
                        <a:pt x="15171" y="7058"/>
                      </a:cubicBezTo>
                      <a:cubicBezTo>
                        <a:pt x="15171" y="7058"/>
                        <a:pt x="10352" y="6059"/>
                        <a:pt x="8407" y="1485"/>
                      </a:cubicBezTo>
                      <a:cubicBezTo>
                        <a:pt x="8407" y="1485"/>
                        <a:pt x="7984" y="747"/>
                        <a:pt x="7934" y="1485"/>
                      </a:cubicBezTo>
                      <a:close/>
                      <a:moveTo>
                        <a:pt x="7934" y="1485"/>
                      </a:moveTo>
                    </a:path>
                  </a:pathLst>
                </a:custGeom>
                <a:solidFill>
                  <a:srgbClr val="4D5F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15" name="Group 135"/>
                <p:cNvGrpSpPr/>
                <p:nvPr/>
              </p:nvGrpSpPr>
              <p:grpSpPr bwMode="auto">
                <a:xfrm>
                  <a:off x="0" y="448"/>
                  <a:ext cx="397" cy="547"/>
                  <a:chOff x="0" y="0"/>
                  <a:chExt cx="397" cy="547"/>
                </a:xfrm>
              </p:grpSpPr>
              <p:grpSp>
                <p:nvGrpSpPr>
                  <p:cNvPr id="17" name="Group 129"/>
                  <p:cNvGrpSpPr/>
                  <p:nvPr/>
                </p:nvGrpSpPr>
                <p:grpSpPr bwMode="auto">
                  <a:xfrm>
                    <a:off x="112" y="135"/>
                    <a:ext cx="285" cy="412"/>
                    <a:chOff x="0" y="0"/>
                    <a:chExt cx="285" cy="411"/>
                  </a:xfrm>
                </p:grpSpPr>
                <p:sp>
                  <p:nvSpPr>
                    <p:cNvPr id="23" name="AutoShape 127"/>
                    <p:cNvSpPr/>
                    <p:nvPr/>
                  </p:nvSpPr>
                  <p:spPr bwMode="auto">
                    <a:xfrm>
                      <a:off x="168" y="0"/>
                      <a:ext cx="117" cy="407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8750" h="21572">
                          <a:moveTo>
                            <a:pt x="11312" y="20012"/>
                          </a:moveTo>
                          <a:cubicBezTo>
                            <a:pt x="13010" y="18608"/>
                            <a:pt x="8084" y="4843"/>
                            <a:pt x="6471" y="2505"/>
                          </a:cubicBezTo>
                          <a:cubicBezTo>
                            <a:pt x="5465" y="1048"/>
                            <a:pt x="2268" y="434"/>
                            <a:pt x="0" y="179"/>
                          </a:cubicBezTo>
                          <a:cubicBezTo>
                            <a:pt x="3079" y="45"/>
                            <a:pt x="5365" y="-28"/>
                            <a:pt x="6068" y="11"/>
                          </a:cubicBezTo>
                          <a:cubicBezTo>
                            <a:pt x="8488" y="145"/>
                            <a:pt x="11313" y="569"/>
                            <a:pt x="13128" y="2505"/>
                          </a:cubicBezTo>
                          <a:cubicBezTo>
                            <a:pt x="14944" y="4441"/>
                            <a:pt x="21600" y="20347"/>
                            <a:pt x="17364" y="20918"/>
                          </a:cubicBezTo>
                          <a:cubicBezTo>
                            <a:pt x="15792" y="21130"/>
                            <a:pt x="11136" y="21376"/>
                            <a:pt x="5671" y="21572"/>
                          </a:cubicBezTo>
                          <a:cubicBezTo>
                            <a:pt x="7809" y="21278"/>
                            <a:pt x="10381" y="20781"/>
                            <a:pt x="11312" y="20012"/>
                          </a:cubicBezTo>
                          <a:close/>
                          <a:moveTo>
                            <a:pt x="11312" y="20012"/>
                          </a:moveTo>
                        </a:path>
                      </a:pathLst>
                    </a:custGeom>
                    <a:solidFill>
                      <a:srgbClr val="647F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24" name="AutoShape 128"/>
                    <p:cNvSpPr/>
                    <p:nvPr/>
                  </p:nvSpPr>
                  <p:spPr bwMode="auto">
                    <a:xfrm>
                      <a:off x="0" y="0"/>
                      <a:ext cx="245" cy="411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126" h="21433">
                          <a:moveTo>
                            <a:pt x="882" y="1290"/>
                          </a:moveTo>
                          <a:cubicBezTo>
                            <a:pt x="3688" y="998"/>
                            <a:pt x="9714" y="322"/>
                            <a:pt x="13404" y="0"/>
                          </a:cubicBezTo>
                          <a:cubicBezTo>
                            <a:pt x="14516" y="252"/>
                            <a:pt x="16085" y="857"/>
                            <a:pt x="16578" y="2293"/>
                          </a:cubicBezTo>
                          <a:cubicBezTo>
                            <a:pt x="17370" y="4599"/>
                            <a:pt x="19787" y="18169"/>
                            <a:pt x="18954" y="19553"/>
                          </a:cubicBezTo>
                          <a:cubicBezTo>
                            <a:pt x="18497" y="20311"/>
                            <a:pt x="17235" y="20802"/>
                            <a:pt x="16186" y="21091"/>
                          </a:cubicBezTo>
                          <a:cubicBezTo>
                            <a:pt x="11643" y="21418"/>
                            <a:pt x="5959" y="21600"/>
                            <a:pt x="4557" y="21221"/>
                          </a:cubicBezTo>
                          <a:cubicBezTo>
                            <a:pt x="2327" y="20617"/>
                            <a:pt x="-1813" y="1570"/>
                            <a:pt x="882" y="1290"/>
                          </a:cubicBezTo>
                          <a:close/>
                          <a:moveTo>
                            <a:pt x="882" y="1290"/>
                          </a:moveTo>
                        </a:path>
                      </a:pathLst>
                    </a:custGeom>
                    <a:solidFill>
                      <a:srgbClr val="4D5F8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25400">
                          <a:solidFill>
                            <a:schemeClr val="tx1"/>
                          </a:solidFill>
                          <a:miter lim="800000"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endParaRPr lang="en-US" sz="1500">
                        <a:solidFill>
                          <a:schemeClr val="bg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sp>
                <p:nvSpPr>
                  <p:cNvPr id="18" name="AutoShape 130"/>
                  <p:cNvSpPr/>
                  <p:nvPr/>
                </p:nvSpPr>
                <p:spPr bwMode="auto">
                  <a:xfrm>
                    <a:off x="136" y="176"/>
                    <a:ext cx="72" cy="4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088" h="20750">
                        <a:moveTo>
                          <a:pt x="22" y="11892"/>
                        </a:moveTo>
                        <a:cubicBezTo>
                          <a:pt x="300" y="17226"/>
                          <a:pt x="3130" y="21175"/>
                          <a:pt x="6341" y="20713"/>
                        </a:cubicBezTo>
                        <a:lnTo>
                          <a:pt x="15755" y="19356"/>
                        </a:lnTo>
                        <a:cubicBezTo>
                          <a:pt x="18967" y="18894"/>
                          <a:pt x="21344" y="14192"/>
                          <a:pt x="21066" y="8858"/>
                        </a:cubicBezTo>
                        <a:cubicBezTo>
                          <a:pt x="20788" y="3524"/>
                          <a:pt x="17958" y="-425"/>
                          <a:pt x="14747" y="37"/>
                        </a:cubicBezTo>
                        <a:lnTo>
                          <a:pt x="5333" y="1394"/>
                        </a:lnTo>
                        <a:cubicBezTo>
                          <a:pt x="2121" y="1860"/>
                          <a:pt x="-256" y="6558"/>
                          <a:pt x="22" y="11892"/>
                        </a:cubicBezTo>
                        <a:close/>
                        <a:moveTo>
                          <a:pt x="22" y="11892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9" name="AutoShape 131"/>
                  <p:cNvSpPr/>
                  <p:nvPr/>
                </p:nvSpPr>
                <p:spPr bwMode="auto">
                  <a:xfrm>
                    <a:off x="320" y="8"/>
                    <a:ext cx="30" cy="77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739" h="19757">
                        <a:moveTo>
                          <a:pt x="20616" y="2260"/>
                        </a:moveTo>
                        <a:cubicBezTo>
                          <a:pt x="20186" y="-103"/>
                          <a:pt x="10322" y="-961"/>
                          <a:pt x="7904" y="1394"/>
                        </a:cubicBezTo>
                        <a:cubicBezTo>
                          <a:pt x="2883" y="6280"/>
                          <a:pt x="-80" y="12340"/>
                          <a:pt x="2" y="17572"/>
                        </a:cubicBezTo>
                        <a:cubicBezTo>
                          <a:pt x="51" y="20639"/>
                          <a:pt x="11205" y="20254"/>
                          <a:pt x="13269" y="17804"/>
                        </a:cubicBezTo>
                        <a:cubicBezTo>
                          <a:pt x="17277" y="13048"/>
                          <a:pt x="21520" y="7269"/>
                          <a:pt x="20616" y="2260"/>
                        </a:cubicBezTo>
                        <a:close/>
                        <a:moveTo>
                          <a:pt x="20616" y="2260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" name="AutoShape 132"/>
                  <p:cNvSpPr/>
                  <p:nvPr/>
                </p:nvSpPr>
                <p:spPr bwMode="auto">
                  <a:xfrm>
                    <a:off x="200" y="0"/>
                    <a:ext cx="29" cy="66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302" h="19359">
                        <a:moveTo>
                          <a:pt x="12413" y="1770"/>
                        </a:moveTo>
                        <a:cubicBezTo>
                          <a:pt x="9954" y="-1304"/>
                          <a:pt x="-28" y="-24"/>
                          <a:pt x="0" y="2935"/>
                        </a:cubicBezTo>
                        <a:cubicBezTo>
                          <a:pt x="44" y="7836"/>
                          <a:pt x="2723" y="13273"/>
                          <a:pt x="7684" y="17698"/>
                        </a:cubicBezTo>
                        <a:cubicBezTo>
                          <a:pt x="10595" y="20296"/>
                          <a:pt x="21572" y="19801"/>
                          <a:pt x="20180" y="16523"/>
                        </a:cubicBezTo>
                        <a:cubicBezTo>
                          <a:pt x="18114" y="11653"/>
                          <a:pt x="16169" y="6462"/>
                          <a:pt x="12413" y="1770"/>
                        </a:cubicBezTo>
                        <a:close/>
                        <a:moveTo>
                          <a:pt x="12413" y="1770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" name="AutoShape 133"/>
                  <p:cNvSpPr/>
                  <p:nvPr/>
                </p:nvSpPr>
                <p:spPr bwMode="auto">
                  <a:xfrm>
                    <a:off x="88" y="48"/>
                    <a:ext cx="45" cy="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18457" h="18574">
                        <a:moveTo>
                          <a:pt x="17846" y="13763"/>
                        </a:moveTo>
                        <a:cubicBezTo>
                          <a:pt x="14246" y="9598"/>
                          <a:pt x="11008" y="4984"/>
                          <a:pt x="6912" y="1113"/>
                        </a:cubicBezTo>
                        <a:cubicBezTo>
                          <a:pt x="4352" y="-1311"/>
                          <a:pt x="-1405" y="519"/>
                          <a:pt x="315" y="3763"/>
                        </a:cubicBezTo>
                        <a:cubicBezTo>
                          <a:pt x="3016" y="8854"/>
                          <a:pt x="7440" y="13685"/>
                          <a:pt x="12197" y="17723"/>
                        </a:cubicBezTo>
                        <a:cubicBezTo>
                          <a:pt x="15217" y="20289"/>
                          <a:pt x="20195" y="16484"/>
                          <a:pt x="17846" y="13763"/>
                        </a:cubicBezTo>
                        <a:close/>
                        <a:moveTo>
                          <a:pt x="17846" y="13763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2" name="AutoShape 134"/>
                  <p:cNvSpPr/>
                  <p:nvPr/>
                </p:nvSpPr>
                <p:spPr bwMode="auto">
                  <a:xfrm>
                    <a:off x="0" y="144"/>
                    <a:ext cx="51" cy="37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0830" h="20918">
                        <a:moveTo>
                          <a:pt x="19463" y="11482"/>
                        </a:moveTo>
                        <a:cubicBezTo>
                          <a:pt x="15120" y="7280"/>
                          <a:pt x="10706" y="2769"/>
                          <a:pt x="5608" y="445"/>
                        </a:cubicBezTo>
                        <a:cubicBezTo>
                          <a:pt x="3911" y="-330"/>
                          <a:pt x="2189" y="-215"/>
                          <a:pt x="934" y="1773"/>
                        </a:cubicBezTo>
                        <a:cubicBezTo>
                          <a:pt x="-373" y="3845"/>
                          <a:pt x="-373" y="7595"/>
                          <a:pt x="1349" y="9308"/>
                        </a:cubicBezTo>
                        <a:cubicBezTo>
                          <a:pt x="5650" y="13584"/>
                          <a:pt x="10083" y="18051"/>
                          <a:pt x="15149" y="20460"/>
                        </a:cubicBezTo>
                        <a:cubicBezTo>
                          <a:pt x="16858" y="21270"/>
                          <a:pt x="18623" y="21111"/>
                          <a:pt x="19881" y="19114"/>
                        </a:cubicBezTo>
                        <a:cubicBezTo>
                          <a:pt x="21195" y="17042"/>
                          <a:pt x="21227" y="13186"/>
                          <a:pt x="19463" y="11482"/>
                        </a:cubicBezTo>
                        <a:close/>
                        <a:moveTo>
                          <a:pt x="19463" y="11482"/>
                        </a:move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sz="1500"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6" name="AutoShape 136"/>
                <p:cNvSpPr/>
                <p:nvPr/>
              </p:nvSpPr>
              <p:spPr bwMode="auto">
                <a:xfrm>
                  <a:off x="87" y="664"/>
                  <a:ext cx="242" cy="29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0772" h="21600">
                      <a:moveTo>
                        <a:pt x="2027" y="0"/>
                      </a:moveTo>
                      <a:cubicBezTo>
                        <a:pt x="2027" y="0"/>
                        <a:pt x="1645" y="3439"/>
                        <a:pt x="3445" y="4127"/>
                      </a:cubicBezTo>
                      <a:cubicBezTo>
                        <a:pt x="5245" y="4815"/>
                        <a:pt x="5573" y="5641"/>
                        <a:pt x="9500" y="4953"/>
                      </a:cubicBezTo>
                      <a:cubicBezTo>
                        <a:pt x="13427" y="4265"/>
                        <a:pt x="17846" y="5366"/>
                        <a:pt x="18337" y="6466"/>
                      </a:cubicBezTo>
                      <a:cubicBezTo>
                        <a:pt x="18828" y="7567"/>
                        <a:pt x="16046" y="9486"/>
                        <a:pt x="13264" y="9490"/>
                      </a:cubicBezTo>
                      <a:cubicBezTo>
                        <a:pt x="10482" y="9493"/>
                        <a:pt x="6882" y="9906"/>
                        <a:pt x="6882" y="10869"/>
                      </a:cubicBezTo>
                      <a:cubicBezTo>
                        <a:pt x="6882" y="11832"/>
                        <a:pt x="9581" y="12107"/>
                        <a:pt x="12567" y="11694"/>
                      </a:cubicBezTo>
                      <a:cubicBezTo>
                        <a:pt x="15554" y="11282"/>
                        <a:pt x="19809" y="11194"/>
                        <a:pt x="20627" y="13095"/>
                      </a:cubicBezTo>
                      <a:cubicBezTo>
                        <a:pt x="21445" y="14996"/>
                        <a:pt x="18663" y="15822"/>
                        <a:pt x="16045" y="16097"/>
                      </a:cubicBezTo>
                      <a:cubicBezTo>
                        <a:pt x="13427" y="16372"/>
                        <a:pt x="9336" y="16510"/>
                        <a:pt x="8845" y="17060"/>
                      </a:cubicBezTo>
                      <a:cubicBezTo>
                        <a:pt x="8354" y="17610"/>
                        <a:pt x="11463" y="18436"/>
                        <a:pt x="13427" y="18161"/>
                      </a:cubicBezTo>
                      <a:cubicBezTo>
                        <a:pt x="15390" y="17885"/>
                        <a:pt x="18991" y="18161"/>
                        <a:pt x="19154" y="19536"/>
                      </a:cubicBezTo>
                      <a:cubicBezTo>
                        <a:pt x="19318" y="20912"/>
                        <a:pt x="13754" y="21600"/>
                        <a:pt x="10481" y="21600"/>
                      </a:cubicBezTo>
                      <a:cubicBezTo>
                        <a:pt x="7209" y="21600"/>
                        <a:pt x="4754" y="20637"/>
                        <a:pt x="3445" y="19536"/>
                      </a:cubicBezTo>
                      <a:cubicBezTo>
                        <a:pt x="2136" y="18436"/>
                        <a:pt x="-155" y="10318"/>
                        <a:pt x="9" y="6603"/>
                      </a:cubicBezTo>
                      <a:cubicBezTo>
                        <a:pt x="172" y="2889"/>
                        <a:pt x="2027" y="0"/>
                        <a:pt x="2027" y="0"/>
                      </a:cubicBezTo>
                      <a:close/>
                      <a:moveTo>
                        <a:pt x="2027" y="0"/>
                      </a:moveTo>
                    </a:path>
                  </a:pathLst>
                </a:custGeom>
                <a:solidFill>
                  <a:srgbClr val="FFE1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150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141" name="Straight Connector 145"/>
          <p:cNvCxnSpPr/>
          <p:nvPr/>
        </p:nvCxnSpPr>
        <p:spPr>
          <a:xfrm>
            <a:off x="2224874" y="2458547"/>
            <a:ext cx="338897" cy="56241"/>
          </a:xfrm>
          <a:prstGeom prst="line">
            <a:avLst/>
          </a:prstGeom>
          <a:ln w="3175">
            <a:solidFill>
              <a:schemeClr val="bg1"/>
            </a:solidFill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6"/>
          <p:cNvCxnSpPr/>
          <p:nvPr/>
        </p:nvCxnSpPr>
        <p:spPr>
          <a:xfrm flipV="1">
            <a:off x="6112815" y="2238631"/>
            <a:ext cx="808579" cy="472500"/>
          </a:xfrm>
          <a:prstGeom prst="line">
            <a:avLst/>
          </a:prstGeom>
          <a:ln w="3175">
            <a:solidFill>
              <a:schemeClr val="bg1"/>
            </a:solidFill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7"/>
          <p:cNvCxnSpPr/>
          <p:nvPr/>
        </p:nvCxnSpPr>
        <p:spPr>
          <a:xfrm flipH="1" flipV="1">
            <a:off x="4652360" y="2184151"/>
            <a:ext cx="2582" cy="1213277"/>
          </a:xfrm>
          <a:prstGeom prst="line">
            <a:avLst/>
          </a:prstGeom>
          <a:ln w="3175">
            <a:solidFill>
              <a:schemeClr val="bg1"/>
            </a:solidFill>
          </a:ln>
          <a:effectLst>
            <a:outerShdw dist="38100" dir="5400000" algn="ctr" rotWithShape="0">
              <a:srgbClr val="000000">
                <a:alpha val="1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文本框 148"/>
          <p:cNvSpPr txBox="1"/>
          <p:nvPr/>
        </p:nvSpPr>
        <p:spPr>
          <a:xfrm>
            <a:off x="2652800" y="627534"/>
            <a:ext cx="3830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简历投递方式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49" name="组合 148"/>
          <p:cNvGrpSpPr/>
          <p:nvPr/>
        </p:nvGrpSpPr>
        <p:grpSpPr>
          <a:xfrm>
            <a:off x="7087428" y="2035969"/>
            <a:ext cx="1084898" cy="329339"/>
            <a:chOff x="2870" y="6349"/>
            <a:chExt cx="2282" cy="805"/>
          </a:xfrm>
        </p:grpSpPr>
        <p:sp>
          <p:nvSpPr>
            <p:cNvPr id="150" name="矩形 149"/>
            <p:cNvSpPr/>
            <p:nvPr/>
          </p:nvSpPr>
          <p:spPr>
            <a:xfrm>
              <a:off x="2870" y="6349"/>
              <a:ext cx="2282" cy="805"/>
            </a:xfrm>
            <a:prstGeom prst="rect">
              <a:avLst/>
            </a:prstGeom>
            <a:solidFill>
              <a:srgbClr val="FF4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51" name="文本框 155"/>
            <p:cNvSpPr txBox="1"/>
            <p:nvPr/>
          </p:nvSpPr>
          <p:spPr>
            <a:xfrm>
              <a:off x="3005" y="6357"/>
              <a:ext cx="1996" cy="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方式二</a:t>
              </a:r>
              <a:endParaRPr lang="zh-CN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52" name="文本框 156"/>
          <p:cNvSpPr txBox="1"/>
          <p:nvPr/>
        </p:nvSpPr>
        <p:spPr>
          <a:xfrm>
            <a:off x="6702399" y="2432698"/>
            <a:ext cx="2126456" cy="3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扫描二维码，直接投递简历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971600" y="2026387"/>
            <a:ext cx="1084898" cy="329339"/>
            <a:chOff x="2721" y="6349"/>
            <a:chExt cx="2282" cy="805"/>
          </a:xfrm>
        </p:grpSpPr>
        <p:sp>
          <p:nvSpPr>
            <p:cNvPr id="154" name="矩形 153"/>
            <p:cNvSpPr/>
            <p:nvPr/>
          </p:nvSpPr>
          <p:spPr>
            <a:xfrm>
              <a:off x="2721" y="6349"/>
              <a:ext cx="2282" cy="805"/>
            </a:xfrm>
            <a:prstGeom prst="rect">
              <a:avLst/>
            </a:prstGeom>
            <a:solidFill>
              <a:srgbClr val="FF4A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155" name="文本框 159"/>
            <p:cNvSpPr txBox="1"/>
            <p:nvPr/>
          </p:nvSpPr>
          <p:spPr>
            <a:xfrm>
              <a:off x="2923" y="6357"/>
              <a:ext cx="1996" cy="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方式一</a:t>
              </a:r>
              <a:endParaRPr lang="zh-CN" altLang="en-US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56" name="文本框 160"/>
          <p:cNvSpPr txBox="1"/>
          <p:nvPr/>
        </p:nvSpPr>
        <p:spPr>
          <a:xfrm>
            <a:off x="107504" y="2696528"/>
            <a:ext cx="2588051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登录中信银行总行招聘官网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http://job.bank.ecitic.com 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进入“校园招聘”栏目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57" name="图片 156" descr="C:\Users\ronaldoguo\AppData\Roaming\Tencent\Users\12455189\TIM\WinTemp\RichOle\15`T2CYYWTPMA)LL{VJI4FE.png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2335"/>
            <a:ext cx="1336350" cy="136947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5" name="组合 144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146" name="矩形 145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47" name="图片 146" descr="图片1 (2)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152" grpId="0"/>
      <p:bldP spid="15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51460" y="267335"/>
            <a:ext cx="2447290" cy="562610"/>
            <a:chOff x="396" y="421"/>
            <a:chExt cx="3854" cy="886"/>
          </a:xfrm>
        </p:grpSpPr>
        <p:sp>
          <p:nvSpPr>
            <p:cNvPr id="3" name="矩形 2"/>
            <p:cNvSpPr/>
            <p:nvPr/>
          </p:nvSpPr>
          <p:spPr>
            <a:xfrm>
              <a:off x="396" y="421"/>
              <a:ext cx="3855" cy="887"/>
            </a:xfrm>
            <a:prstGeom prst="rect">
              <a:avLst/>
            </a:prstGeom>
            <a:solidFill>
              <a:srgbClr val="FED1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4" name="图片 3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1" y="545"/>
              <a:ext cx="3644" cy="63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9552" y="1491630"/>
            <a:ext cx="2648197" cy="2161309"/>
            <a:chOff x="3289465" y="1959429"/>
            <a:chExt cx="2648197" cy="2161309"/>
          </a:xfrm>
        </p:grpSpPr>
        <p:sp>
          <p:nvSpPr>
            <p:cNvPr id="3" name="六边形 2"/>
            <p:cNvSpPr/>
            <p:nvPr/>
          </p:nvSpPr>
          <p:spPr>
            <a:xfrm>
              <a:off x="3479469" y="1959429"/>
              <a:ext cx="2458193" cy="2161309"/>
            </a:xfrm>
            <a:prstGeom prst="hexagon">
              <a:avLst/>
            </a:prstGeom>
            <a:solidFill>
              <a:srgbClr val="EB6C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4" name="六边形 3"/>
            <p:cNvSpPr/>
            <p:nvPr/>
          </p:nvSpPr>
          <p:spPr>
            <a:xfrm>
              <a:off x="3289465" y="2137560"/>
              <a:ext cx="2224373" cy="1837704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1"/>
          <p:cNvSpPr txBox="1"/>
          <p:nvPr/>
        </p:nvSpPr>
        <p:spPr>
          <a:xfrm>
            <a:off x="895813" y="1772065"/>
            <a:ext cx="17457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800">
                <a:solidFill>
                  <a:srgbClr val="EB6C15"/>
                </a:solidFill>
                <a:latin typeface="Impact" pitchFamily="34" charset="0"/>
              </a:rPr>
              <a:t>01 </a:t>
            </a:r>
            <a:endParaRPr lang="zh-CN" altLang="en-US" sz="9800">
              <a:solidFill>
                <a:srgbClr val="EB6C15"/>
              </a:solidFill>
              <a:latin typeface="Impac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1793" y="1657287"/>
            <a:ext cx="2492972" cy="784820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  <a:defRPr/>
            </a:pPr>
            <a:r>
              <a:rPr lang="zh-CN" altLang="en-US" sz="4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中信印象</a:t>
            </a:r>
            <a:endParaRPr lang="zh-CN" altLang="en-US" sz="45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515710" y="2446761"/>
            <a:ext cx="490030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MH_Other_1"/>
          <p:cNvCxnSpPr/>
          <p:nvPr>
            <p:custDataLst>
              <p:tags r:id="rId1"/>
            </p:custDataLst>
          </p:nvPr>
        </p:nvCxnSpPr>
        <p:spPr>
          <a:xfrm>
            <a:off x="258892" y="2571176"/>
            <a:ext cx="8741600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H_Other_2"/>
          <p:cNvSpPr/>
          <p:nvPr>
            <p:custDataLst>
              <p:tags r:id="rId2"/>
            </p:custDataLst>
          </p:nvPr>
        </p:nvSpPr>
        <p:spPr>
          <a:xfrm>
            <a:off x="1187624" y="2486598"/>
            <a:ext cx="162018" cy="1620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glow rad="101600">
              <a:schemeClr val="accent1"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rgbClr val="FFFFFF"/>
              </a:solidFill>
              <a:latin typeface="Arial Black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 flipV="1">
            <a:off x="2426598" y="2859782"/>
            <a:ext cx="705242" cy="686006"/>
            <a:chOff x="4327880" y="2343128"/>
            <a:chExt cx="988997" cy="962021"/>
          </a:xfrm>
          <a:solidFill>
            <a:srgbClr val="00B0F0"/>
          </a:solidFill>
        </p:grpSpPr>
        <p:sp>
          <p:nvSpPr>
            <p:cNvPr id="5" name="泪滴形 4"/>
            <p:cNvSpPr/>
            <p:nvPr/>
          </p:nvSpPr>
          <p:spPr>
            <a:xfrm rot="8100000">
              <a:off x="4341368" y="2343128"/>
              <a:ext cx="962021" cy="962021"/>
            </a:xfrm>
            <a:prstGeom prst="teardrop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65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6" name="文本框 38"/>
            <p:cNvSpPr txBox="1"/>
            <p:nvPr/>
          </p:nvSpPr>
          <p:spPr>
            <a:xfrm flipV="1">
              <a:off x="4327880" y="2591713"/>
              <a:ext cx="988997" cy="4855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/>
              <a:r>
                <a:rPr lang="en-US" altLang="zh-CN" sz="1650" b="1" noProof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1987</a:t>
              </a:r>
              <a:endParaRPr lang="zh-CN" altLang="en-US" sz="1650" b="1" baseline="-30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9592" y="1442632"/>
            <a:ext cx="767235" cy="766271"/>
            <a:chOff x="1784435" y="2343128"/>
            <a:chExt cx="962021" cy="962021"/>
          </a:xfrm>
          <a:solidFill>
            <a:srgbClr val="0060A8"/>
          </a:solidFill>
        </p:grpSpPr>
        <p:sp>
          <p:nvSpPr>
            <p:cNvPr id="8" name="泪滴形 7"/>
            <p:cNvSpPr/>
            <p:nvPr/>
          </p:nvSpPr>
          <p:spPr>
            <a:xfrm rot="8100000">
              <a:off x="1784435" y="2343128"/>
              <a:ext cx="962021" cy="962021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65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9" name="文本框 39"/>
            <p:cNvSpPr txBox="1"/>
            <p:nvPr/>
          </p:nvSpPr>
          <p:spPr>
            <a:xfrm>
              <a:off x="1784762" y="2595809"/>
              <a:ext cx="961368" cy="46601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20000"/>
                </a:lnSpc>
              </a:pPr>
              <a:r>
                <a:rPr lang="en-US" altLang="zh-CN" sz="1650" b="1" noProof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1979</a:t>
              </a:r>
              <a:endParaRPr lang="zh-CN" altLang="en-US" sz="1650" b="1" baseline="-30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flipV="1">
            <a:off x="5612719" y="2862126"/>
            <a:ext cx="780879" cy="686006"/>
            <a:chOff x="9388712" y="2343128"/>
            <a:chExt cx="1095066" cy="962021"/>
          </a:xfrm>
          <a:solidFill>
            <a:srgbClr val="00B0F0"/>
          </a:solidFill>
        </p:grpSpPr>
        <p:sp>
          <p:nvSpPr>
            <p:cNvPr id="11" name="泪滴形 10"/>
            <p:cNvSpPr/>
            <p:nvPr/>
          </p:nvSpPr>
          <p:spPr>
            <a:xfrm rot="8100000">
              <a:off x="9455232" y="2343128"/>
              <a:ext cx="962021" cy="962021"/>
            </a:xfrm>
            <a:prstGeom prst="teardrop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65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2" name="文本框 40"/>
            <p:cNvSpPr txBox="1"/>
            <p:nvPr/>
          </p:nvSpPr>
          <p:spPr>
            <a:xfrm flipV="1">
              <a:off x="9388712" y="2619983"/>
              <a:ext cx="1095066" cy="4855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/>
              <a:r>
                <a:rPr lang="en-US" altLang="zh-CN" sz="1650" b="1" noProof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2007</a:t>
              </a:r>
              <a:endParaRPr lang="zh-CN" altLang="en-US" sz="1650" b="1" baseline="-30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114419" y="1458348"/>
            <a:ext cx="817621" cy="783765"/>
            <a:chOff x="6883696" y="2343128"/>
            <a:chExt cx="991232" cy="962021"/>
          </a:xfrm>
          <a:solidFill>
            <a:srgbClr val="0060A8"/>
          </a:solidFill>
        </p:grpSpPr>
        <p:sp>
          <p:nvSpPr>
            <p:cNvPr id="14" name="泪滴形 13"/>
            <p:cNvSpPr/>
            <p:nvPr/>
          </p:nvSpPr>
          <p:spPr>
            <a:xfrm rot="8100000">
              <a:off x="6898300" y="2343128"/>
              <a:ext cx="962021" cy="962021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65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15" name="文本框 41"/>
            <p:cNvSpPr txBox="1"/>
            <p:nvPr/>
          </p:nvSpPr>
          <p:spPr>
            <a:xfrm>
              <a:off x="6883696" y="2624083"/>
              <a:ext cx="991232" cy="4556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20000"/>
                </a:lnSpc>
              </a:pPr>
              <a:r>
                <a:rPr lang="en-US" altLang="zh-CN" sz="1650" b="1" noProof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1991</a:t>
              </a:r>
              <a:endParaRPr lang="zh-CN" altLang="en-US" sz="1650" b="1" baseline="-30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899592" y="2725136"/>
            <a:ext cx="757890" cy="24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/>
            <a:r>
              <a:rPr lang="zh-CN" altLang="en-US" sz="1275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集团成立</a:t>
            </a:r>
            <a:endParaRPr lang="en-US" altLang="zh-CN" sz="1275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47"/>
          <p:cNvSpPr>
            <a:spLocks noChangeArrowheads="1"/>
          </p:cNvSpPr>
          <p:nvPr/>
        </p:nvSpPr>
        <p:spPr bwMode="auto">
          <a:xfrm>
            <a:off x="683568" y="3003798"/>
            <a:ext cx="1231957" cy="667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r>
              <a:rPr lang="zh-CN" altLang="zh-CN" sz="1000" dirty="0">
                <a:latin typeface="+mn-ea"/>
              </a:rPr>
              <a:t>中信</a:t>
            </a:r>
            <a:r>
              <a:rPr lang="zh-CN" altLang="zh-CN" sz="1000" dirty="0" smtClean="0">
                <a:latin typeface="+mn-ea"/>
              </a:rPr>
              <a:t>集团在邓小平</a:t>
            </a:r>
            <a:r>
              <a:rPr lang="zh-CN" altLang="en-US" sz="1000" dirty="0" smtClean="0">
                <a:latin typeface="+mn-ea"/>
              </a:rPr>
              <a:t>先生</a:t>
            </a:r>
            <a:r>
              <a:rPr lang="zh-CN" altLang="zh-CN" sz="1000" dirty="0" smtClean="0">
                <a:latin typeface="+mn-ea"/>
              </a:rPr>
              <a:t>的</a:t>
            </a:r>
            <a:r>
              <a:rPr lang="zh-CN" altLang="zh-CN" sz="1000" dirty="0">
                <a:latin typeface="+mn-ea"/>
              </a:rPr>
              <a:t>倡导和支持下、由荣毅仁先生</a:t>
            </a:r>
            <a:r>
              <a:rPr lang="zh-CN" altLang="zh-CN" sz="1000" dirty="0" smtClean="0">
                <a:latin typeface="+mn-ea"/>
              </a:rPr>
              <a:t>创办。</a:t>
            </a:r>
            <a:endParaRPr lang="zh-CN" altLang="zh-CN" sz="1000" dirty="0">
              <a:latin typeface="+mn-ea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079965" y="2174483"/>
            <a:ext cx="1411915" cy="24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/>
            <a:r>
              <a:rPr lang="zh-CN" altLang="en-US" sz="1275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中信实业银行成立</a:t>
            </a:r>
            <a:endParaRPr lang="en-US" altLang="zh-CN" sz="1275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MH_Other_2"/>
          <p:cNvSpPr/>
          <p:nvPr>
            <p:custDataLst>
              <p:tags r:id="rId3"/>
            </p:custDataLst>
          </p:nvPr>
        </p:nvSpPr>
        <p:spPr>
          <a:xfrm>
            <a:off x="2699792" y="2486598"/>
            <a:ext cx="162018" cy="1620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glow rad="101600">
              <a:schemeClr val="accent1"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20" name="MH_Other_2"/>
          <p:cNvSpPr/>
          <p:nvPr>
            <p:custDataLst>
              <p:tags r:id="rId4"/>
            </p:custDataLst>
          </p:nvPr>
        </p:nvSpPr>
        <p:spPr>
          <a:xfrm>
            <a:off x="4449896" y="2486598"/>
            <a:ext cx="162018" cy="1620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glow rad="101600">
              <a:schemeClr val="accent1"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21" name="MH_Other_2"/>
          <p:cNvSpPr/>
          <p:nvPr>
            <p:custDataLst>
              <p:tags r:id="rId5"/>
            </p:custDataLst>
          </p:nvPr>
        </p:nvSpPr>
        <p:spPr>
          <a:xfrm>
            <a:off x="5922150" y="2486598"/>
            <a:ext cx="162018" cy="1620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glow rad="101600">
              <a:schemeClr val="accent1"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995936" y="2717705"/>
            <a:ext cx="1084902" cy="444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/>
            <a:r>
              <a:rPr lang="zh-CN" altLang="en-US" sz="1275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中信实业银行</a:t>
            </a:r>
            <a:endParaRPr lang="en-US" altLang="zh-CN" sz="1275" b="1" dirty="0" smtClean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275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南京分行成立</a:t>
            </a:r>
            <a:endParaRPr lang="en-US" altLang="zh-CN" sz="1275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605751" y="2163959"/>
            <a:ext cx="813995" cy="24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/>
            <a:r>
              <a:rPr lang="en-US" altLang="zh-CN" sz="1275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A+H</a:t>
            </a:r>
            <a:r>
              <a:rPr lang="zh-CN" altLang="en-US" sz="1275" b="1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上市</a:t>
            </a:r>
            <a:endParaRPr lang="en-US" altLang="zh-CN" sz="1275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2187915" y="1390336"/>
            <a:ext cx="1231957" cy="82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just">
              <a:buFont typeface="Arial" charset="0"/>
              <a:buNone/>
            </a:pPr>
            <a:r>
              <a:rPr lang="en-US" altLang="zh-CN" sz="1000" dirty="0" smtClean="0"/>
              <a:t>1987</a:t>
            </a:r>
            <a:r>
              <a:rPr lang="zh-CN" altLang="en-US" sz="1000" dirty="0" smtClean="0"/>
              <a:t>年，经国务院批复同意，中信实业银行正式成立，成为国内首批成立的新兴商业银行。</a:t>
            </a:r>
            <a:endParaRPr lang="zh-CN" altLang="en-US" sz="1000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3989833" y="3205129"/>
            <a:ext cx="1231957" cy="85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zh-CN" altLang="en-US" sz="1000" dirty="0">
                <a:latin typeface="+mn-ea"/>
                <a:sym typeface="微软雅黑" pitchFamily="34" charset="-122"/>
              </a:rPr>
              <a:t>中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信实业银行</a:t>
            </a:r>
            <a:r>
              <a:rPr lang="zh-CN" altLang="en-US" sz="1000" dirty="0">
                <a:latin typeface="+mn-ea"/>
                <a:sym typeface="微软雅黑" pitchFamily="34" charset="-122"/>
              </a:rPr>
              <a:t>南京分行于</a:t>
            </a:r>
            <a:r>
              <a:rPr lang="en-US" altLang="zh-CN" sz="1000" dirty="0">
                <a:latin typeface="+mn-ea"/>
                <a:sym typeface="微软雅黑" pitchFamily="34" charset="-122"/>
              </a:rPr>
              <a:t>1991</a:t>
            </a:r>
            <a:r>
              <a:rPr lang="zh-CN" altLang="en-US" sz="1000" dirty="0">
                <a:latin typeface="+mn-ea"/>
                <a:sym typeface="微软雅黑" pitchFamily="34" charset="-122"/>
              </a:rPr>
              <a:t>年</a:t>
            </a:r>
            <a:r>
              <a:rPr lang="en-US" altLang="zh-CN" sz="1000" dirty="0">
                <a:latin typeface="+mn-ea"/>
                <a:sym typeface="微软雅黑" pitchFamily="34" charset="-122"/>
              </a:rPr>
              <a:t>5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月在江苏省</a:t>
            </a:r>
            <a:r>
              <a:rPr lang="zh-CN" altLang="en-US" sz="1000" dirty="0">
                <a:latin typeface="+mn-ea"/>
                <a:sym typeface="微软雅黑" pitchFamily="34" charset="-122"/>
              </a:rPr>
              <a:t>及南京经济区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设立。</a:t>
            </a:r>
            <a:endParaRPr lang="zh-CN" altLang="en-US" sz="1000" dirty="0">
              <a:latin typeface="+mn-ea"/>
              <a:sym typeface="微软雅黑" pitchFamily="34" charset="-122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5398822" y="1434744"/>
            <a:ext cx="1231957" cy="623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en-US" altLang="zh-CN" sz="1000" dirty="0" smtClean="0">
                <a:latin typeface="+mn-ea"/>
                <a:sym typeface="微软雅黑" pitchFamily="34" charset="-122"/>
              </a:rPr>
              <a:t>2007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年</a:t>
            </a:r>
            <a:r>
              <a:rPr lang="en-US" altLang="zh-CN" sz="1000" dirty="0" smtClean="0">
                <a:latin typeface="+mn-ea"/>
                <a:sym typeface="微软雅黑" pitchFamily="34" charset="-122"/>
              </a:rPr>
              <a:t>4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月，中信银行在上海和香港两地成功同步上市。</a:t>
            </a:r>
            <a:endParaRPr lang="zh-CN" altLang="en-US" sz="1000" dirty="0">
              <a:latin typeface="+mn-ea"/>
              <a:sym typeface="微软雅黑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308304" y="1419622"/>
            <a:ext cx="817621" cy="783765"/>
            <a:chOff x="6883696" y="2343128"/>
            <a:chExt cx="991232" cy="962021"/>
          </a:xfrm>
          <a:solidFill>
            <a:srgbClr val="0060A8"/>
          </a:solidFill>
        </p:grpSpPr>
        <p:sp>
          <p:nvSpPr>
            <p:cNvPr id="28" name="泪滴形 27"/>
            <p:cNvSpPr/>
            <p:nvPr/>
          </p:nvSpPr>
          <p:spPr>
            <a:xfrm rot="8100000">
              <a:off x="6898300" y="2343128"/>
              <a:ext cx="962021" cy="962021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1650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29" name="文本框 41"/>
            <p:cNvSpPr txBox="1"/>
            <p:nvPr/>
          </p:nvSpPr>
          <p:spPr>
            <a:xfrm>
              <a:off x="6883696" y="2624083"/>
              <a:ext cx="991232" cy="4556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lnSpc>
                  <a:spcPct val="120000"/>
                </a:lnSpc>
              </a:pPr>
              <a:r>
                <a:rPr lang="zh-CN" altLang="en-US" sz="1650" b="1" noProof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现今</a:t>
              </a:r>
              <a:endParaRPr lang="zh-CN" altLang="en-US" sz="1650" b="1" baseline="-3000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sp>
        <p:nvSpPr>
          <p:cNvPr id="30" name="MH_Other_2"/>
          <p:cNvSpPr/>
          <p:nvPr>
            <p:custDataLst>
              <p:tags r:id="rId6"/>
            </p:custDataLst>
          </p:nvPr>
        </p:nvSpPr>
        <p:spPr>
          <a:xfrm>
            <a:off x="7650342" y="2499742"/>
            <a:ext cx="162018" cy="1620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glow rad="101600">
              <a:schemeClr val="accent1"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7323022" y="2715766"/>
            <a:ext cx="757890" cy="24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 algn="ctr"/>
            <a:r>
              <a:rPr lang="zh-CN" altLang="en-US" sz="1275" b="1" dirty="0" smtClean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rPr>
              <a:t>遍布全球</a:t>
            </a:r>
            <a:endParaRPr lang="en-US" altLang="zh-CN" sz="1275" b="1" dirty="0">
              <a:solidFill>
                <a:srgbClr val="59595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7092280" y="2959704"/>
            <a:ext cx="1231957" cy="205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</a:pPr>
            <a:r>
              <a:rPr lang="zh-CN" altLang="en-US" sz="1000" dirty="0" smtClean="0">
                <a:latin typeface="+mn-ea"/>
                <a:sym typeface="微软雅黑" pitchFamily="34" charset="-122"/>
              </a:rPr>
              <a:t>中信银行已在境内</a:t>
            </a:r>
            <a:r>
              <a:rPr lang="en-US" altLang="zh-CN" sz="1000" dirty="0" smtClean="0">
                <a:latin typeface="+mn-ea"/>
                <a:sym typeface="微软雅黑" pitchFamily="34" charset="-122"/>
              </a:rPr>
              <a:t>149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个大中城市设立营业网点</a:t>
            </a:r>
            <a:r>
              <a:rPr lang="en-US" altLang="zh-CN" sz="1000" dirty="0" smtClean="0">
                <a:latin typeface="+mn-ea"/>
                <a:sym typeface="微软雅黑" pitchFamily="34" charset="-122"/>
              </a:rPr>
              <a:t>1410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家，一级（直属）分行</a:t>
            </a:r>
            <a:r>
              <a:rPr lang="en-US" altLang="zh-CN" sz="1000" dirty="0" smtClean="0">
                <a:latin typeface="+mn-ea"/>
                <a:sym typeface="微软雅黑" pitchFamily="34" charset="-122"/>
              </a:rPr>
              <a:t>37</a:t>
            </a:r>
            <a:r>
              <a:rPr lang="zh-CN" altLang="en-US" sz="1000" dirty="0" smtClean="0">
                <a:latin typeface="+mn-ea"/>
                <a:sym typeface="微软雅黑" pitchFamily="34" charset="-122"/>
              </a:rPr>
              <a:t>家，分布全国各省市。另外境外已在</a:t>
            </a:r>
            <a:r>
              <a:rPr lang="zh-CN" altLang="en-US" sz="1000" dirty="0" smtClean="0"/>
              <a:t>香港、</a:t>
            </a:r>
            <a:r>
              <a:rPr lang="zh-CN" altLang="en-US" sz="1000" dirty="0"/>
              <a:t>澳门、纽约、洛杉矶、</a:t>
            </a:r>
            <a:r>
              <a:rPr lang="zh-CN" altLang="en-US" sz="1000" dirty="0" smtClean="0"/>
              <a:t>新加坡、伦敦等设有营业网点。</a:t>
            </a:r>
            <a:endParaRPr lang="zh-CN" altLang="en-US" sz="1000" dirty="0">
              <a:latin typeface="+mn-ea"/>
              <a:sym typeface="微软雅黑" pitchFamily="34" charset="-122"/>
            </a:endParaRPr>
          </a:p>
        </p:txBody>
      </p:sp>
      <p:sp>
        <p:nvSpPr>
          <p:cNvPr id="33" name="文本框 2"/>
          <p:cNvSpPr txBox="1"/>
          <p:nvPr/>
        </p:nvSpPr>
        <p:spPr>
          <a:xfrm>
            <a:off x="3201485" y="411510"/>
            <a:ext cx="1682549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dist">
              <a:lnSpc>
                <a:spcPct val="150000"/>
              </a:lnSpc>
            </a:pPr>
            <a:r>
              <a:rPr lang="zh-CN" altLang="en-US" sz="2800" dirty="0">
                <a:solidFill>
                  <a:srgbClr val="D6000C"/>
                </a:solidFill>
                <a:latin typeface="楷体" pitchFamily="49" charset="-122"/>
                <a:ea typeface="楷体" pitchFamily="49" charset="-122"/>
              </a:rPr>
              <a:t>历史沿革</a:t>
            </a:r>
            <a:endParaRPr lang="zh-CN" altLang="en-US" sz="2800" dirty="0">
              <a:solidFill>
                <a:srgbClr val="D6000C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5" name="矩形 34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6" name="图片 35" descr="图片1 (2)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5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5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650"/>
                            </p:stCondLst>
                            <p:childTnLst>
                              <p:par>
                                <p:cTn id="4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6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50"/>
                            </p:stCondLst>
                            <p:childTnLst>
                              <p:par>
                                <p:cTn id="6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5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50"/>
                            </p:stCondLst>
                            <p:childTnLst>
                              <p:par>
                                <p:cTn id="8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150"/>
                            </p:stCondLst>
                            <p:childTnLst>
                              <p:par>
                                <p:cTn id="8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30" grpId="0" animBg="1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3201485" y="411510"/>
            <a:ext cx="1682549" cy="637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dist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6000C"/>
                </a:solidFill>
                <a:latin typeface="楷体" pitchFamily="49" charset="-122"/>
                <a:ea typeface="楷体" pitchFamily="49" charset="-122"/>
              </a:rPr>
              <a:t>中信集团</a:t>
            </a:r>
            <a:endParaRPr lang="zh-CN" altLang="en-US" sz="2800" dirty="0">
              <a:solidFill>
                <a:srgbClr val="D6000C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31590"/>
            <a:ext cx="2736610" cy="180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pic2.visitbeijing.com.cn/pic/f/83/06/Img1500683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912" y="1131590"/>
            <a:ext cx="2666943" cy="180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04248" y="1304379"/>
            <a:ext cx="2035433" cy="162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1555240" y="3075806"/>
            <a:ext cx="6069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dist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国务院直属</a:t>
            </a:r>
            <a:r>
              <a:rPr lang="zh-CN" altLang="en-US" sz="28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的三家正部级央企之一</a:t>
            </a:r>
            <a:endParaRPr lang="zh-CN" altLang="en-US" sz="2800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42259" y="3809415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2019</a:t>
            </a:r>
            <a:r>
              <a:rPr lang="zh-CN" altLang="en-US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年中信集团连续第</a:t>
            </a:r>
            <a:r>
              <a:rPr lang="en-US" altLang="zh-CN" sz="20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11</a:t>
            </a:r>
            <a:r>
              <a:rPr lang="zh-CN" altLang="en-US" sz="20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年</a:t>
            </a:r>
            <a:r>
              <a:rPr lang="zh-CN" altLang="en-US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上榜美国</a:t>
            </a:r>
            <a:r>
              <a:rPr lang="en-US" altLang="zh-CN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《</a:t>
            </a:r>
            <a:r>
              <a:rPr lang="zh-CN" altLang="en-US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财富</a:t>
            </a:r>
            <a:r>
              <a:rPr lang="en-US" altLang="zh-CN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》</a:t>
            </a:r>
            <a:r>
              <a:rPr lang="zh-CN" altLang="en-US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杂志</a:t>
            </a:r>
            <a:r>
              <a:rPr lang="zh-CN" altLang="en-US" sz="20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世界</a:t>
            </a:r>
            <a:r>
              <a:rPr lang="en-US" altLang="zh-CN" sz="20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500</a:t>
            </a:r>
            <a:r>
              <a:rPr lang="zh-CN" altLang="en-US" sz="20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强</a:t>
            </a:r>
            <a:r>
              <a:rPr lang="zh-CN" altLang="en-US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，位居第</a:t>
            </a:r>
            <a:r>
              <a:rPr lang="en-US" altLang="zh-CN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137</a:t>
            </a:r>
            <a:r>
              <a:rPr lang="zh-CN" altLang="en-US" sz="2000" dirty="0" smtClean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</a:rPr>
              <a:t>位。</a:t>
            </a:r>
            <a:endParaRPr lang="zh-CN" altLang="en-US" sz="2000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038" y="1366746"/>
            <a:ext cx="2295164" cy="871252"/>
          </a:xfrm>
          <a:prstGeom prst="rect">
            <a:avLst/>
          </a:prstGeom>
        </p:spPr>
      </p:pic>
      <p:sp>
        <p:nvSpPr>
          <p:cNvPr id="2" name="文本框 2"/>
          <p:cNvSpPr txBox="1"/>
          <p:nvPr/>
        </p:nvSpPr>
        <p:spPr>
          <a:xfrm>
            <a:off x="1971562" y="615310"/>
            <a:ext cx="5029742" cy="825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dist">
              <a:lnSpc>
                <a:spcPct val="150000"/>
              </a:lnSpc>
            </a:pPr>
            <a:r>
              <a:rPr lang="zh-CN" altLang="en-US" sz="2800" b="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“中国最低调的</a:t>
            </a:r>
            <a:r>
              <a:rPr lang="zh-CN" altLang="en-US" sz="360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土豪</a:t>
            </a:r>
            <a:r>
              <a:rPr lang="zh-CN" altLang="en-US" sz="2800" b="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集团”</a:t>
            </a:r>
            <a:endParaRPr lang="zh-CN" altLang="en-US" sz="2800" b="0" dirty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3" name="Freeform 29"/>
          <p:cNvSpPr>
            <a:spLocks noEditPoints="1"/>
          </p:cNvSpPr>
          <p:nvPr/>
        </p:nvSpPr>
        <p:spPr bwMode="auto">
          <a:xfrm>
            <a:off x="3579047" y="2699014"/>
            <a:ext cx="266700" cy="253603"/>
          </a:xfrm>
          <a:custGeom>
            <a:avLst/>
            <a:gdLst>
              <a:gd name="T0" fmla="*/ 64 w 538"/>
              <a:gd name="T1" fmla="*/ 416 h 512"/>
              <a:gd name="T2" fmla="*/ 26 w 538"/>
              <a:gd name="T3" fmla="*/ 438 h 512"/>
              <a:gd name="T4" fmla="*/ 5 w 538"/>
              <a:gd name="T5" fmla="*/ 400 h 512"/>
              <a:gd name="T6" fmla="*/ 32 w 538"/>
              <a:gd name="T7" fmla="*/ 302 h 512"/>
              <a:gd name="T8" fmla="*/ 70 w 538"/>
              <a:gd name="T9" fmla="*/ 281 h 512"/>
              <a:gd name="T10" fmla="*/ 167 w 538"/>
              <a:gd name="T11" fmla="*/ 308 h 512"/>
              <a:gd name="T12" fmla="*/ 189 w 538"/>
              <a:gd name="T13" fmla="*/ 346 h 512"/>
              <a:gd name="T14" fmla="*/ 151 w 538"/>
              <a:gd name="T15" fmla="*/ 368 h 512"/>
              <a:gd name="T16" fmla="*/ 121 w 538"/>
              <a:gd name="T17" fmla="*/ 359 h 512"/>
              <a:gd name="T18" fmla="*/ 159 w 538"/>
              <a:gd name="T19" fmla="*/ 397 h 512"/>
              <a:gd name="T20" fmla="*/ 238 w 538"/>
              <a:gd name="T21" fmla="*/ 431 h 512"/>
              <a:gd name="T22" fmla="*/ 238 w 538"/>
              <a:gd name="T23" fmla="*/ 279 h 512"/>
              <a:gd name="T24" fmla="*/ 168 w 538"/>
              <a:gd name="T25" fmla="*/ 279 h 512"/>
              <a:gd name="T26" fmla="*/ 137 w 538"/>
              <a:gd name="T27" fmla="*/ 248 h 512"/>
              <a:gd name="T28" fmla="*/ 168 w 538"/>
              <a:gd name="T29" fmla="*/ 217 h 512"/>
              <a:gd name="T30" fmla="*/ 238 w 538"/>
              <a:gd name="T31" fmla="*/ 217 h 512"/>
              <a:gd name="T32" fmla="*/ 238 w 538"/>
              <a:gd name="T33" fmla="*/ 186 h 512"/>
              <a:gd name="T34" fmla="*/ 202 w 538"/>
              <a:gd name="T35" fmla="*/ 163 h 512"/>
              <a:gd name="T36" fmla="*/ 173 w 538"/>
              <a:gd name="T37" fmla="*/ 96 h 512"/>
              <a:gd name="T38" fmla="*/ 202 w 538"/>
              <a:gd name="T39" fmla="*/ 28 h 512"/>
              <a:gd name="T40" fmla="*/ 269 w 538"/>
              <a:gd name="T41" fmla="*/ 0 h 512"/>
              <a:gd name="T42" fmla="*/ 337 w 538"/>
              <a:gd name="T43" fmla="*/ 28 h 512"/>
              <a:gd name="T44" fmla="*/ 365 w 538"/>
              <a:gd name="T45" fmla="*/ 96 h 512"/>
              <a:gd name="T46" fmla="*/ 337 w 538"/>
              <a:gd name="T47" fmla="*/ 163 h 512"/>
              <a:gd name="T48" fmla="*/ 300 w 538"/>
              <a:gd name="T49" fmla="*/ 186 h 512"/>
              <a:gd name="T50" fmla="*/ 300 w 538"/>
              <a:gd name="T51" fmla="*/ 217 h 512"/>
              <a:gd name="T52" fmla="*/ 370 w 538"/>
              <a:gd name="T53" fmla="*/ 217 h 512"/>
              <a:gd name="T54" fmla="*/ 402 w 538"/>
              <a:gd name="T55" fmla="*/ 248 h 512"/>
              <a:gd name="T56" fmla="*/ 370 w 538"/>
              <a:gd name="T57" fmla="*/ 279 h 512"/>
              <a:gd name="T58" fmla="*/ 300 w 538"/>
              <a:gd name="T59" fmla="*/ 279 h 512"/>
              <a:gd name="T60" fmla="*/ 300 w 538"/>
              <a:gd name="T61" fmla="*/ 431 h 512"/>
              <a:gd name="T62" fmla="*/ 380 w 538"/>
              <a:gd name="T63" fmla="*/ 397 h 512"/>
              <a:gd name="T64" fmla="*/ 418 w 538"/>
              <a:gd name="T65" fmla="*/ 359 h 512"/>
              <a:gd name="T66" fmla="*/ 388 w 538"/>
              <a:gd name="T67" fmla="*/ 368 h 512"/>
              <a:gd name="T68" fmla="*/ 349 w 538"/>
              <a:gd name="T69" fmla="*/ 346 h 512"/>
              <a:gd name="T70" fmla="*/ 371 w 538"/>
              <a:gd name="T71" fmla="*/ 308 h 512"/>
              <a:gd name="T72" fmla="*/ 468 w 538"/>
              <a:gd name="T73" fmla="*/ 281 h 512"/>
              <a:gd name="T74" fmla="*/ 507 w 538"/>
              <a:gd name="T75" fmla="*/ 302 h 512"/>
              <a:gd name="T76" fmla="*/ 534 w 538"/>
              <a:gd name="T77" fmla="*/ 400 h 512"/>
              <a:gd name="T78" fmla="*/ 512 w 538"/>
              <a:gd name="T79" fmla="*/ 438 h 512"/>
              <a:gd name="T80" fmla="*/ 474 w 538"/>
              <a:gd name="T81" fmla="*/ 416 h 512"/>
              <a:gd name="T82" fmla="*/ 468 w 538"/>
              <a:gd name="T83" fmla="*/ 395 h 512"/>
              <a:gd name="T84" fmla="*/ 417 w 538"/>
              <a:gd name="T85" fmla="*/ 447 h 512"/>
              <a:gd name="T86" fmla="*/ 122 w 538"/>
              <a:gd name="T87" fmla="*/ 447 h 512"/>
              <a:gd name="T88" fmla="*/ 70 w 538"/>
              <a:gd name="T89" fmla="*/ 395 h 512"/>
              <a:gd name="T90" fmla="*/ 64 w 538"/>
              <a:gd name="T91" fmla="*/ 416 h 512"/>
              <a:gd name="T92" fmla="*/ 293 w 538"/>
              <a:gd name="T93" fmla="*/ 72 h 512"/>
              <a:gd name="T94" fmla="*/ 269 w 538"/>
              <a:gd name="T95" fmla="*/ 62 h 512"/>
              <a:gd name="T96" fmla="*/ 246 w 538"/>
              <a:gd name="T97" fmla="*/ 72 h 512"/>
              <a:gd name="T98" fmla="*/ 236 w 538"/>
              <a:gd name="T99" fmla="*/ 96 h 512"/>
              <a:gd name="T100" fmla="*/ 246 w 538"/>
              <a:gd name="T101" fmla="*/ 119 h 512"/>
              <a:gd name="T102" fmla="*/ 269 w 538"/>
              <a:gd name="T103" fmla="*/ 129 h 512"/>
              <a:gd name="T104" fmla="*/ 293 w 538"/>
              <a:gd name="T105" fmla="*/ 119 h 512"/>
              <a:gd name="T106" fmla="*/ 303 w 538"/>
              <a:gd name="T107" fmla="*/ 96 h 512"/>
              <a:gd name="T108" fmla="*/ 293 w 538"/>
              <a:gd name="T109" fmla="*/ 7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8" h="512">
                <a:moveTo>
                  <a:pt x="64" y="416"/>
                </a:moveTo>
                <a:cubicBezTo>
                  <a:pt x="60" y="433"/>
                  <a:pt x="43" y="442"/>
                  <a:pt x="26" y="438"/>
                </a:cubicBezTo>
                <a:cubicBezTo>
                  <a:pt x="10" y="433"/>
                  <a:pt x="0" y="416"/>
                  <a:pt x="5" y="400"/>
                </a:cubicBezTo>
                <a:cubicBezTo>
                  <a:pt x="32" y="302"/>
                  <a:pt x="32" y="302"/>
                  <a:pt x="32" y="302"/>
                </a:cubicBezTo>
                <a:cubicBezTo>
                  <a:pt x="36" y="286"/>
                  <a:pt x="54" y="276"/>
                  <a:pt x="70" y="281"/>
                </a:cubicBezTo>
                <a:cubicBezTo>
                  <a:pt x="167" y="308"/>
                  <a:pt x="167" y="308"/>
                  <a:pt x="167" y="308"/>
                </a:cubicBezTo>
                <a:cubicBezTo>
                  <a:pt x="184" y="312"/>
                  <a:pt x="194" y="329"/>
                  <a:pt x="189" y="346"/>
                </a:cubicBezTo>
                <a:cubicBezTo>
                  <a:pt x="185" y="363"/>
                  <a:pt x="167" y="372"/>
                  <a:pt x="151" y="368"/>
                </a:cubicBezTo>
                <a:cubicBezTo>
                  <a:pt x="121" y="359"/>
                  <a:pt x="121" y="359"/>
                  <a:pt x="121" y="359"/>
                </a:cubicBezTo>
                <a:cubicBezTo>
                  <a:pt x="132" y="374"/>
                  <a:pt x="144" y="386"/>
                  <a:pt x="159" y="397"/>
                </a:cubicBezTo>
                <a:cubicBezTo>
                  <a:pt x="182" y="414"/>
                  <a:pt x="209" y="426"/>
                  <a:pt x="238" y="431"/>
                </a:cubicBezTo>
                <a:cubicBezTo>
                  <a:pt x="238" y="279"/>
                  <a:pt x="238" y="279"/>
                  <a:pt x="238" y="279"/>
                </a:cubicBezTo>
                <a:cubicBezTo>
                  <a:pt x="168" y="279"/>
                  <a:pt x="168" y="279"/>
                  <a:pt x="168" y="279"/>
                </a:cubicBezTo>
                <a:cubicBezTo>
                  <a:pt x="151" y="279"/>
                  <a:pt x="137" y="265"/>
                  <a:pt x="137" y="248"/>
                </a:cubicBezTo>
                <a:cubicBezTo>
                  <a:pt x="137" y="231"/>
                  <a:pt x="151" y="217"/>
                  <a:pt x="168" y="217"/>
                </a:cubicBezTo>
                <a:cubicBezTo>
                  <a:pt x="238" y="217"/>
                  <a:pt x="238" y="217"/>
                  <a:pt x="238" y="217"/>
                </a:cubicBezTo>
                <a:cubicBezTo>
                  <a:pt x="238" y="186"/>
                  <a:pt x="238" y="186"/>
                  <a:pt x="238" y="186"/>
                </a:cubicBezTo>
                <a:cubicBezTo>
                  <a:pt x="224" y="182"/>
                  <a:pt x="212" y="174"/>
                  <a:pt x="202" y="163"/>
                </a:cubicBezTo>
                <a:cubicBezTo>
                  <a:pt x="184" y="146"/>
                  <a:pt x="173" y="122"/>
                  <a:pt x="173" y="96"/>
                </a:cubicBezTo>
                <a:cubicBezTo>
                  <a:pt x="173" y="69"/>
                  <a:pt x="184" y="45"/>
                  <a:pt x="202" y="28"/>
                </a:cubicBezTo>
                <a:cubicBezTo>
                  <a:pt x="219" y="11"/>
                  <a:pt x="243" y="0"/>
                  <a:pt x="269" y="0"/>
                </a:cubicBezTo>
                <a:cubicBezTo>
                  <a:pt x="296" y="0"/>
                  <a:pt x="320" y="11"/>
                  <a:pt x="337" y="28"/>
                </a:cubicBezTo>
                <a:cubicBezTo>
                  <a:pt x="354" y="45"/>
                  <a:pt x="365" y="69"/>
                  <a:pt x="365" y="96"/>
                </a:cubicBezTo>
                <a:cubicBezTo>
                  <a:pt x="365" y="122"/>
                  <a:pt x="354" y="146"/>
                  <a:pt x="337" y="163"/>
                </a:cubicBezTo>
                <a:cubicBezTo>
                  <a:pt x="327" y="174"/>
                  <a:pt x="314" y="182"/>
                  <a:pt x="300" y="186"/>
                </a:cubicBezTo>
                <a:cubicBezTo>
                  <a:pt x="300" y="217"/>
                  <a:pt x="300" y="217"/>
                  <a:pt x="300" y="217"/>
                </a:cubicBezTo>
                <a:cubicBezTo>
                  <a:pt x="370" y="217"/>
                  <a:pt x="370" y="217"/>
                  <a:pt x="370" y="217"/>
                </a:cubicBezTo>
                <a:cubicBezTo>
                  <a:pt x="388" y="217"/>
                  <a:pt x="402" y="231"/>
                  <a:pt x="402" y="248"/>
                </a:cubicBezTo>
                <a:cubicBezTo>
                  <a:pt x="402" y="265"/>
                  <a:pt x="388" y="279"/>
                  <a:pt x="370" y="279"/>
                </a:cubicBezTo>
                <a:cubicBezTo>
                  <a:pt x="300" y="279"/>
                  <a:pt x="300" y="279"/>
                  <a:pt x="300" y="279"/>
                </a:cubicBezTo>
                <a:cubicBezTo>
                  <a:pt x="300" y="431"/>
                  <a:pt x="300" y="431"/>
                  <a:pt x="300" y="431"/>
                </a:cubicBezTo>
                <a:cubicBezTo>
                  <a:pt x="330" y="426"/>
                  <a:pt x="357" y="414"/>
                  <a:pt x="380" y="397"/>
                </a:cubicBezTo>
                <a:cubicBezTo>
                  <a:pt x="394" y="386"/>
                  <a:pt x="407" y="374"/>
                  <a:pt x="418" y="359"/>
                </a:cubicBezTo>
                <a:cubicBezTo>
                  <a:pt x="388" y="368"/>
                  <a:pt x="388" y="368"/>
                  <a:pt x="388" y="368"/>
                </a:cubicBezTo>
                <a:cubicBezTo>
                  <a:pt x="371" y="372"/>
                  <a:pt x="354" y="363"/>
                  <a:pt x="349" y="346"/>
                </a:cubicBezTo>
                <a:cubicBezTo>
                  <a:pt x="345" y="329"/>
                  <a:pt x="354" y="312"/>
                  <a:pt x="371" y="308"/>
                </a:cubicBezTo>
                <a:cubicBezTo>
                  <a:pt x="468" y="281"/>
                  <a:pt x="468" y="281"/>
                  <a:pt x="468" y="281"/>
                </a:cubicBezTo>
                <a:cubicBezTo>
                  <a:pt x="485" y="276"/>
                  <a:pt x="502" y="286"/>
                  <a:pt x="507" y="302"/>
                </a:cubicBezTo>
                <a:cubicBezTo>
                  <a:pt x="534" y="400"/>
                  <a:pt x="534" y="400"/>
                  <a:pt x="534" y="400"/>
                </a:cubicBezTo>
                <a:cubicBezTo>
                  <a:pt x="538" y="416"/>
                  <a:pt x="529" y="433"/>
                  <a:pt x="512" y="438"/>
                </a:cubicBezTo>
                <a:cubicBezTo>
                  <a:pt x="496" y="442"/>
                  <a:pt x="479" y="433"/>
                  <a:pt x="474" y="416"/>
                </a:cubicBezTo>
                <a:cubicBezTo>
                  <a:pt x="468" y="395"/>
                  <a:pt x="468" y="395"/>
                  <a:pt x="468" y="395"/>
                </a:cubicBezTo>
                <a:cubicBezTo>
                  <a:pt x="454" y="415"/>
                  <a:pt x="436" y="432"/>
                  <a:pt x="417" y="447"/>
                </a:cubicBezTo>
                <a:cubicBezTo>
                  <a:pt x="329" y="512"/>
                  <a:pt x="209" y="512"/>
                  <a:pt x="122" y="447"/>
                </a:cubicBezTo>
                <a:cubicBezTo>
                  <a:pt x="102" y="432"/>
                  <a:pt x="85" y="415"/>
                  <a:pt x="70" y="395"/>
                </a:cubicBezTo>
                <a:cubicBezTo>
                  <a:pt x="64" y="416"/>
                  <a:pt x="64" y="416"/>
                  <a:pt x="64" y="416"/>
                </a:cubicBezTo>
                <a:close/>
                <a:moveTo>
                  <a:pt x="293" y="72"/>
                </a:moveTo>
                <a:cubicBezTo>
                  <a:pt x="287" y="66"/>
                  <a:pt x="278" y="62"/>
                  <a:pt x="269" y="62"/>
                </a:cubicBezTo>
                <a:cubicBezTo>
                  <a:pt x="260" y="62"/>
                  <a:pt x="252" y="66"/>
                  <a:pt x="246" y="72"/>
                </a:cubicBezTo>
                <a:cubicBezTo>
                  <a:pt x="240" y="78"/>
                  <a:pt x="236" y="87"/>
                  <a:pt x="236" y="96"/>
                </a:cubicBezTo>
                <a:cubicBezTo>
                  <a:pt x="236" y="105"/>
                  <a:pt x="240" y="113"/>
                  <a:pt x="246" y="119"/>
                </a:cubicBezTo>
                <a:cubicBezTo>
                  <a:pt x="252" y="125"/>
                  <a:pt x="260" y="129"/>
                  <a:pt x="269" y="129"/>
                </a:cubicBezTo>
                <a:cubicBezTo>
                  <a:pt x="278" y="129"/>
                  <a:pt x="287" y="125"/>
                  <a:pt x="293" y="119"/>
                </a:cubicBezTo>
                <a:cubicBezTo>
                  <a:pt x="299" y="113"/>
                  <a:pt x="303" y="105"/>
                  <a:pt x="303" y="96"/>
                </a:cubicBezTo>
                <a:cubicBezTo>
                  <a:pt x="303" y="87"/>
                  <a:pt x="299" y="78"/>
                  <a:pt x="293" y="7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lIns="91412" tIns="45706" rIns="91412" bIns="45706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800">
              <a:solidFill>
                <a:sysClr val="windowText" lastClr="000000"/>
              </a:solidFill>
              <a:latin typeface="Rockwell"/>
            </a:endParaRPr>
          </a:p>
        </p:txBody>
      </p:sp>
      <p:sp>
        <p:nvSpPr>
          <p:cNvPr id="4" name="Freeform 30"/>
          <p:cNvSpPr/>
          <p:nvPr/>
        </p:nvSpPr>
        <p:spPr bwMode="auto">
          <a:xfrm>
            <a:off x="4847595" y="2681771"/>
            <a:ext cx="204788" cy="225028"/>
          </a:xfrm>
          <a:custGeom>
            <a:avLst/>
            <a:gdLst>
              <a:gd name="T0" fmla="*/ 14 w 470"/>
              <a:gd name="T1" fmla="*/ 115 h 516"/>
              <a:gd name="T2" fmla="*/ 270 w 470"/>
              <a:gd name="T3" fmla="*/ 486 h 516"/>
              <a:gd name="T4" fmla="*/ 372 w 470"/>
              <a:gd name="T5" fmla="*/ 495 h 516"/>
              <a:gd name="T6" fmla="*/ 453 w 470"/>
              <a:gd name="T7" fmla="*/ 441 h 516"/>
              <a:gd name="T8" fmla="*/ 458 w 470"/>
              <a:gd name="T9" fmla="*/ 402 h 516"/>
              <a:gd name="T10" fmla="*/ 394 w 470"/>
              <a:gd name="T11" fmla="*/ 333 h 516"/>
              <a:gd name="T12" fmla="*/ 371 w 470"/>
              <a:gd name="T13" fmla="*/ 322 h 516"/>
              <a:gd name="T14" fmla="*/ 346 w 470"/>
              <a:gd name="T15" fmla="*/ 328 h 516"/>
              <a:gd name="T16" fmla="*/ 295 w 470"/>
              <a:gd name="T17" fmla="*/ 363 h 516"/>
              <a:gd name="T18" fmla="*/ 155 w 470"/>
              <a:gd name="T19" fmla="*/ 159 h 516"/>
              <a:gd name="T20" fmla="*/ 216 w 470"/>
              <a:gd name="T21" fmla="*/ 139 h 516"/>
              <a:gd name="T22" fmla="*/ 234 w 470"/>
              <a:gd name="T23" fmla="*/ 124 h 516"/>
              <a:gd name="T24" fmla="*/ 235 w 470"/>
              <a:gd name="T25" fmla="*/ 102 h 516"/>
              <a:gd name="T26" fmla="*/ 195 w 470"/>
              <a:gd name="T27" fmla="*/ 21 h 516"/>
              <a:gd name="T28" fmla="*/ 152 w 470"/>
              <a:gd name="T29" fmla="*/ 5 h 516"/>
              <a:gd name="T30" fmla="*/ 56 w 470"/>
              <a:gd name="T31" fmla="*/ 37 h 516"/>
              <a:gd name="T32" fmla="*/ 14 w 470"/>
              <a:gd name="T33" fmla="*/ 11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70" h="516">
                <a:moveTo>
                  <a:pt x="14" y="115"/>
                </a:moveTo>
                <a:cubicBezTo>
                  <a:pt x="75" y="247"/>
                  <a:pt x="158" y="371"/>
                  <a:pt x="270" y="486"/>
                </a:cubicBezTo>
                <a:cubicBezTo>
                  <a:pt x="296" y="512"/>
                  <a:pt x="341" y="516"/>
                  <a:pt x="372" y="495"/>
                </a:cubicBezTo>
                <a:cubicBezTo>
                  <a:pt x="399" y="477"/>
                  <a:pt x="426" y="459"/>
                  <a:pt x="453" y="441"/>
                </a:cubicBezTo>
                <a:cubicBezTo>
                  <a:pt x="467" y="431"/>
                  <a:pt x="470" y="414"/>
                  <a:pt x="458" y="402"/>
                </a:cubicBezTo>
                <a:cubicBezTo>
                  <a:pt x="394" y="333"/>
                  <a:pt x="394" y="333"/>
                  <a:pt x="394" y="333"/>
                </a:cubicBezTo>
                <a:cubicBezTo>
                  <a:pt x="388" y="327"/>
                  <a:pt x="380" y="323"/>
                  <a:pt x="371" y="322"/>
                </a:cubicBezTo>
                <a:cubicBezTo>
                  <a:pt x="362" y="321"/>
                  <a:pt x="354" y="323"/>
                  <a:pt x="346" y="328"/>
                </a:cubicBezTo>
                <a:cubicBezTo>
                  <a:pt x="295" y="363"/>
                  <a:pt x="295" y="363"/>
                  <a:pt x="295" y="363"/>
                </a:cubicBezTo>
                <a:cubicBezTo>
                  <a:pt x="240" y="298"/>
                  <a:pt x="194" y="230"/>
                  <a:pt x="155" y="159"/>
                </a:cubicBezTo>
                <a:cubicBezTo>
                  <a:pt x="216" y="139"/>
                  <a:pt x="216" y="139"/>
                  <a:pt x="216" y="139"/>
                </a:cubicBezTo>
                <a:cubicBezTo>
                  <a:pt x="224" y="136"/>
                  <a:pt x="231" y="131"/>
                  <a:pt x="234" y="124"/>
                </a:cubicBezTo>
                <a:cubicBezTo>
                  <a:pt x="238" y="117"/>
                  <a:pt x="238" y="110"/>
                  <a:pt x="235" y="102"/>
                </a:cubicBezTo>
                <a:cubicBezTo>
                  <a:pt x="195" y="21"/>
                  <a:pt x="195" y="21"/>
                  <a:pt x="195" y="21"/>
                </a:cubicBezTo>
                <a:cubicBezTo>
                  <a:pt x="188" y="7"/>
                  <a:pt x="169" y="0"/>
                  <a:pt x="152" y="5"/>
                </a:cubicBezTo>
                <a:cubicBezTo>
                  <a:pt x="120" y="16"/>
                  <a:pt x="88" y="26"/>
                  <a:pt x="56" y="37"/>
                </a:cubicBezTo>
                <a:cubicBezTo>
                  <a:pt x="19" y="49"/>
                  <a:pt x="0" y="84"/>
                  <a:pt x="14" y="11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lIns="91412" tIns="45706" rIns="91412" bIns="45706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800">
              <a:solidFill>
                <a:sysClr val="windowText" lastClr="000000"/>
              </a:solidFill>
              <a:latin typeface="Rockwell"/>
            </a:endParaRPr>
          </a:p>
        </p:txBody>
      </p:sp>
      <p:sp>
        <p:nvSpPr>
          <p:cNvPr id="5" name="Freeform 32"/>
          <p:cNvSpPr>
            <a:spLocks noEditPoints="1"/>
          </p:cNvSpPr>
          <p:nvPr/>
        </p:nvSpPr>
        <p:spPr bwMode="auto">
          <a:xfrm>
            <a:off x="3594238" y="3803563"/>
            <a:ext cx="203597" cy="267891"/>
          </a:xfrm>
          <a:custGeom>
            <a:avLst/>
            <a:gdLst>
              <a:gd name="T0" fmla="*/ 0 w 375"/>
              <a:gd name="T1" fmla="*/ 398 h 492"/>
              <a:gd name="T2" fmla="*/ 0 w 375"/>
              <a:gd name="T3" fmla="*/ 461 h 492"/>
              <a:gd name="T4" fmla="*/ 31 w 375"/>
              <a:gd name="T5" fmla="*/ 492 h 492"/>
              <a:gd name="T6" fmla="*/ 344 w 375"/>
              <a:gd name="T7" fmla="*/ 492 h 492"/>
              <a:gd name="T8" fmla="*/ 375 w 375"/>
              <a:gd name="T9" fmla="*/ 461 h 492"/>
              <a:gd name="T10" fmla="*/ 375 w 375"/>
              <a:gd name="T11" fmla="*/ 398 h 492"/>
              <a:gd name="T12" fmla="*/ 270 w 375"/>
              <a:gd name="T13" fmla="*/ 314 h 492"/>
              <a:gd name="T14" fmla="*/ 206 w 375"/>
              <a:gd name="T15" fmla="*/ 467 h 492"/>
              <a:gd name="T16" fmla="*/ 195 w 375"/>
              <a:gd name="T17" fmla="*/ 373 h 492"/>
              <a:gd name="T18" fmla="*/ 197 w 375"/>
              <a:gd name="T19" fmla="*/ 367 h 492"/>
              <a:gd name="T20" fmla="*/ 208 w 375"/>
              <a:gd name="T21" fmla="*/ 346 h 492"/>
              <a:gd name="T22" fmla="*/ 208 w 375"/>
              <a:gd name="T23" fmla="*/ 342 h 492"/>
              <a:gd name="T24" fmla="*/ 205 w 375"/>
              <a:gd name="T25" fmla="*/ 341 h 492"/>
              <a:gd name="T26" fmla="*/ 171 w 375"/>
              <a:gd name="T27" fmla="*/ 341 h 492"/>
              <a:gd name="T28" fmla="*/ 168 w 375"/>
              <a:gd name="T29" fmla="*/ 342 h 492"/>
              <a:gd name="T30" fmla="*/ 168 w 375"/>
              <a:gd name="T31" fmla="*/ 346 h 492"/>
              <a:gd name="T32" fmla="*/ 179 w 375"/>
              <a:gd name="T33" fmla="*/ 367 h 492"/>
              <a:gd name="T34" fmla="*/ 181 w 375"/>
              <a:gd name="T35" fmla="*/ 373 h 492"/>
              <a:gd name="T36" fmla="*/ 170 w 375"/>
              <a:gd name="T37" fmla="*/ 469 h 492"/>
              <a:gd name="T38" fmla="*/ 105 w 375"/>
              <a:gd name="T39" fmla="*/ 314 h 492"/>
              <a:gd name="T40" fmla="*/ 0 w 375"/>
              <a:gd name="T41" fmla="*/ 398 h 492"/>
              <a:gd name="T42" fmla="*/ 188 w 375"/>
              <a:gd name="T43" fmla="*/ 279 h 492"/>
              <a:gd name="T44" fmla="*/ 119 w 375"/>
              <a:gd name="T45" fmla="*/ 236 h 492"/>
              <a:gd name="T46" fmla="*/ 88 w 375"/>
              <a:gd name="T47" fmla="*/ 146 h 492"/>
              <a:gd name="T48" fmla="*/ 88 w 375"/>
              <a:gd name="T49" fmla="*/ 146 h 492"/>
              <a:gd name="T50" fmla="*/ 88 w 375"/>
              <a:gd name="T51" fmla="*/ 145 h 492"/>
              <a:gd name="T52" fmla="*/ 88 w 375"/>
              <a:gd name="T53" fmla="*/ 139 h 492"/>
              <a:gd name="T54" fmla="*/ 188 w 375"/>
              <a:gd name="T55" fmla="*/ 0 h 492"/>
              <a:gd name="T56" fmla="*/ 287 w 375"/>
              <a:gd name="T57" fmla="*/ 139 h 492"/>
              <a:gd name="T58" fmla="*/ 287 w 375"/>
              <a:gd name="T59" fmla="*/ 145 h 492"/>
              <a:gd name="T60" fmla="*/ 287 w 375"/>
              <a:gd name="T61" fmla="*/ 146 h 492"/>
              <a:gd name="T62" fmla="*/ 287 w 375"/>
              <a:gd name="T63" fmla="*/ 146 h 492"/>
              <a:gd name="T64" fmla="*/ 256 w 375"/>
              <a:gd name="T65" fmla="*/ 236 h 492"/>
              <a:gd name="T66" fmla="*/ 188 w 375"/>
              <a:gd name="T67" fmla="*/ 279 h 492"/>
              <a:gd name="T68" fmla="*/ 130 w 375"/>
              <a:gd name="T69" fmla="*/ 228 h 492"/>
              <a:gd name="T70" fmla="*/ 188 w 375"/>
              <a:gd name="T71" fmla="*/ 265 h 492"/>
              <a:gd name="T72" fmla="*/ 245 w 375"/>
              <a:gd name="T73" fmla="*/ 228 h 492"/>
              <a:gd name="T74" fmla="*/ 273 w 375"/>
              <a:gd name="T75" fmla="*/ 147 h 492"/>
              <a:gd name="T76" fmla="*/ 267 w 375"/>
              <a:gd name="T77" fmla="*/ 124 h 492"/>
              <a:gd name="T78" fmla="*/ 265 w 375"/>
              <a:gd name="T79" fmla="*/ 101 h 492"/>
              <a:gd name="T80" fmla="*/ 259 w 375"/>
              <a:gd name="T81" fmla="*/ 76 h 492"/>
              <a:gd name="T82" fmla="*/ 222 w 375"/>
              <a:gd name="T83" fmla="*/ 72 h 492"/>
              <a:gd name="T84" fmla="*/ 188 w 375"/>
              <a:gd name="T85" fmla="*/ 79 h 492"/>
              <a:gd name="T86" fmla="*/ 153 w 375"/>
              <a:gd name="T87" fmla="*/ 72 h 492"/>
              <a:gd name="T88" fmla="*/ 153 w 375"/>
              <a:gd name="T89" fmla="*/ 72 h 492"/>
              <a:gd name="T90" fmla="*/ 116 w 375"/>
              <a:gd name="T91" fmla="*/ 76 h 492"/>
              <a:gd name="T92" fmla="*/ 110 w 375"/>
              <a:gd name="T93" fmla="*/ 101 h 492"/>
              <a:gd name="T94" fmla="*/ 108 w 375"/>
              <a:gd name="T95" fmla="*/ 124 h 492"/>
              <a:gd name="T96" fmla="*/ 102 w 375"/>
              <a:gd name="T97" fmla="*/ 147 h 492"/>
              <a:gd name="T98" fmla="*/ 130 w 375"/>
              <a:gd name="T99" fmla="*/ 22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5" h="492">
                <a:moveTo>
                  <a:pt x="0" y="398"/>
                </a:moveTo>
                <a:cubicBezTo>
                  <a:pt x="0" y="419"/>
                  <a:pt x="0" y="440"/>
                  <a:pt x="0" y="461"/>
                </a:cubicBezTo>
                <a:cubicBezTo>
                  <a:pt x="0" y="478"/>
                  <a:pt x="14" y="492"/>
                  <a:pt x="31" y="492"/>
                </a:cubicBezTo>
                <a:cubicBezTo>
                  <a:pt x="135" y="492"/>
                  <a:pt x="240" y="492"/>
                  <a:pt x="344" y="492"/>
                </a:cubicBezTo>
                <a:cubicBezTo>
                  <a:pt x="361" y="492"/>
                  <a:pt x="375" y="478"/>
                  <a:pt x="375" y="461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75" y="355"/>
                  <a:pt x="329" y="327"/>
                  <a:pt x="270" y="314"/>
                </a:cubicBezTo>
                <a:cubicBezTo>
                  <a:pt x="252" y="386"/>
                  <a:pt x="235" y="411"/>
                  <a:pt x="206" y="467"/>
                </a:cubicBezTo>
                <a:cubicBezTo>
                  <a:pt x="195" y="373"/>
                  <a:pt x="195" y="373"/>
                  <a:pt x="195" y="373"/>
                </a:cubicBezTo>
                <a:cubicBezTo>
                  <a:pt x="195" y="371"/>
                  <a:pt x="196" y="369"/>
                  <a:pt x="197" y="367"/>
                </a:cubicBezTo>
                <a:cubicBezTo>
                  <a:pt x="208" y="346"/>
                  <a:pt x="208" y="346"/>
                  <a:pt x="208" y="346"/>
                </a:cubicBezTo>
                <a:cubicBezTo>
                  <a:pt x="209" y="345"/>
                  <a:pt x="209" y="344"/>
                  <a:pt x="208" y="342"/>
                </a:cubicBezTo>
                <a:cubicBezTo>
                  <a:pt x="207" y="341"/>
                  <a:pt x="206" y="341"/>
                  <a:pt x="205" y="341"/>
                </a:cubicBezTo>
                <a:cubicBezTo>
                  <a:pt x="194" y="341"/>
                  <a:pt x="182" y="341"/>
                  <a:pt x="171" y="341"/>
                </a:cubicBezTo>
                <a:cubicBezTo>
                  <a:pt x="170" y="341"/>
                  <a:pt x="169" y="341"/>
                  <a:pt x="168" y="342"/>
                </a:cubicBezTo>
                <a:cubicBezTo>
                  <a:pt x="167" y="344"/>
                  <a:pt x="167" y="345"/>
                  <a:pt x="168" y="346"/>
                </a:cubicBezTo>
                <a:cubicBezTo>
                  <a:pt x="179" y="367"/>
                  <a:pt x="179" y="367"/>
                  <a:pt x="179" y="367"/>
                </a:cubicBezTo>
                <a:cubicBezTo>
                  <a:pt x="180" y="369"/>
                  <a:pt x="181" y="371"/>
                  <a:pt x="181" y="373"/>
                </a:cubicBezTo>
                <a:cubicBezTo>
                  <a:pt x="170" y="469"/>
                  <a:pt x="170" y="469"/>
                  <a:pt x="170" y="469"/>
                </a:cubicBezTo>
                <a:cubicBezTo>
                  <a:pt x="140" y="411"/>
                  <a:pt x="123" y="387"/>
                  <a:pt x="105" y="314"/>
                </a:cubicBezTo>
                <a:cubicBezTo>
                  <a:pt x="46" y="327"/>
                  <a:pt x="0" y="355"/>
                  <a:pt x="0" y="398"/>
                </a:cubicBezTo>
                <a:close/>
                <a:moveTo>
                  <a:pt x="188" y="279"/>
                </a:moveTo>
                <a:cubicBezTo>
                  <a:pt x="163" y="279"/>
                  <a:pt x="138" y="262"/>
                  <a:pt x="119" y="236"/>
                </a:cubicBezTo>
                <a:cubicBezTo>
                  <a:pt x="101" y="211"/>
                  <a:pt x="88" y="178"/>
                  <a:pt x="88" y="146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8" y="145"/>
                  <a:pt x="88" y="145"/>
                  <a:pt x="88" y="145"/>
                </a:cubicBezTo>
                <a:cubicBezTo>
                  <a:pt x="88" y="143"/>
                  <a:pt x="88" y="141"/>
                  <a:pt x="88" y="139"/>
                </a:cubicBezTo>
                <a:cubicBezTo>
                  <a:pt x="88" y="62"/>
                  <a:pt x="75" y="0"/>
                  <a:pt x="188" y="0"/>
                </a:cubicBezTo>
                <a:cubicBezTo>
                  <a:pt x="300" y="0"/>
                  <a:pt x="287" y="62"/>
                  <a:pt x="287" y="139"/>
                </a:cubicBezTo>
                <a:cubicBezTo>
                  <a:pt x="287" y="141"/>
                  <a:pt x="287" y="143"/>
                  <a:pt x="287" y="145"/>
                </a:cubicBezTo>
                <a:cubicBezTo>
                  <a:pt x="287" y="146"/>
                  <a:pt x="287" y="146"/>
                  <a:pt x="287" y="146"/>
                </a:cubicBezTo>
                <a:cubicBezTo>
                  <a:pt x="287" y="146"/>
                  <a:pt x="287" y="146"/>
                  <a:pt x="287" y="146"/>
                </a:cubicBezTo>
                <a:cubicBezTo>
                  <a:pt x="287" y="178"/>
                  <a:pt x="274" y="211"/>
                  <a:pt x="256" y="236"/>
                </a:cubicBezTo>
                <a:cubicBezTo>
                  <a:pt x="237" y="262"/>
                  <a:pt x="212" y="279"/>
                  <a:pt x="188" y="279"/>
                </a:cubicBezTo>
                <a:close/>
                <a:moveTo>
                  <a:pt x="130" y="228"/>
                </a:moveTo>
                <a:cubicBezTo>
                  <a:pt x="146" y="250"/>
                  <a:pt x="167" y="265"/>
                  <a:pt x="188" y="265"/>
                </a:cubicBezTo>
                <a:cubicBezTo>
                  <a:pt x="208" y="265"/>
                  <a:pt x="229" y="250"/>
                  <a:pt x="245" y="228"/>
                </a:cubicBezTo>
                <a:cubicBezTo>
                  <a:pt x="261" y="206"/>
                  <a:pt x="273" y="176"/>
                  <a:pt x="273" y="147"/>
                </a:cubicBezTo>
                <a:cubicBezTo>
                  <a:pt x="267" y="124"/>
                  <a:pt x="267" y="124"/>
                  <a:pt x="267" y="124"/>
                </a:cubicBezTo>
                <a:cubicBezTo>
                  <a:pt x="265" y="116"/>
                  <a:pt x="265" y="109"/>
                  <a:pt x="265" y="101"/>
                </a:cubicBezTo>
                <a:cubicBezTo>
                  <a:pt x="265" y="92"/>
                  <a:pt x="264" y="83"/>
                  <a:pt x="259" y="76"/>
                </a:cubicBezTo>
                <a:cubicBezTo>
                  <a:pt x="251" y="64"/>
                  <a:pt x="238" y="68"/>
                  <a:pt x="222" y="72"/>
                </a:cubicBezTo>
                <a:cubicBezTo>
                  <a:pt x="211" y="75"/>
                  <a:pt x="200" y="79"/>
                  <a:pt x="188" y="79"/>
                </a:cubicBezTo>
                <a:cubicBezTo>
                  <a:pt x="175" y="79"/>
                  <a:pt x="164" y="75"/>
                  <a:pt x="153" y="72"/>
                </a:cubicBezTo>
                <a:cubicBezTo>
                  <a:pt x="153" y="72"/>
                  <a:pt x="153" y="72"/>
                  <a:pt x="153" y="72"/>
                </a:cubicBezTo>
                <a:cubicBezTo>
                  <a:pt x="137" y="68"/>
                  <a:pt x="124" y="64"/>
                  <a:pt x="116" y="76"/>
                </a:cubicBezTo>
                <a:cubicBezTo>
                  <a:pt x="111" y="83"/>
                  <a:pt x="110" y="92"/>
                  <a:pt x="110" y="101"/>
                </a:cubicBezTo>
                <a:cubicBezTo>
                  <a:pt x="110" y="109"/>
                  <a:pt x="110" y="116"/>
                  <a:pt x="108" y="124"/>
                </a:cubicBezTo>
                <a:cubicBezTo>
                  <a:pt x="102" y="147"/>
                  <a:pt x="102" y="147"/>
                  <a:pt x="102" y="147"/>
                </a:cubicBezTo>
                <a:cubicBezTo>
                  <a:pt x="102" y="176"/>
                  <a:pt x="114" y="206"/>
                  <a:pt x="130" y="22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lIns="91412" tIns="45706" rIns="91412" bIns="45706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800">
              <a:solidFill>
                <a:sysClr val="windowText" lastClr="000000"/>
              </a:solidFill>
              <a:latin typeface="Rockwell"/>
            </a:endParaRPr>
          </a:p>
        </p:txBody>
      </p:sp>
      <p:pic>
        <p:nvPicPr>
          <p:cNvPr id="8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2772" y="2508242"/>
            <a:ext cx="1881355" cy="760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4632" y="1465749"/>
            <a:ext cx="930674" cy="89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067944" y="2283718"/>
            <a:ext cx="1116880" cy="89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562" y="3287053"/>
            <a:ext cx="893093" cy="27150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9239" y="3768022"/>
            <a:ext cx="1235585" cy="54023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79" y="3736689"/>
            <a:ext cx="1449883" cy="40222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225" y="3506471"/>
            <a:ext cx="935962" cy="30008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5732" y="3694771"/>
            <a:ext cx="1256825" cy="50273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4268" y="1615863"/>
            <a:ext cx="1416124" cy="59584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9420" y="3606854"/>
            <a:ext cx="996514" cy="62398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41086" y="2427073"/>
            <a:ext cx="711967" cy="71196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54170" y="3139040"/>
            <a:ext cx="728792" cy="84628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95389" y="2495888"/>
            <a:ext cx="1613115" cy="76125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76269" y="2406481"/>
            <a:ext cx="644569" cy="77560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375876" y="3199247"/>
            <a:ext cx="1500397" cy="457264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4816620" y="1485123"/>
            <a:ext cx="1700622" cy="679356"/>
            <a:chOff x="8149615" y="1124485"/>
            <a:chExt cx="2267496" cy="905808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149615" y="1124485"/>
              <a:ext cx="778195" cy="905808"/>
            </a:xfrm>
            <a:prstGeom prst="rect">
              <a:avLst/>
            </a:prstGeom>
          </p:spPr>
        </p:pic>
        <p:sp>
          <p:nvSpPr>
            <p:cNvPr id="31" name="矩形 30"/>
            <p:cNvSpPr/>
            <p:nvPr/>
          </p:nvSpPr>
          <p:spPr bwMode="auto">
            <a:xfrm>
              <a:off x="9101987" y="1321490"/>
              <a:ext cx="1315124" cy="308221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35243" rIns="0" bIns="35243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50" b="1" dirty="0">
                  <a:solidFill>
                    <a:schemeClr val="bg1"/>
                  </a:solidFill>
                  <a:latin typeface="华文中宋" pitchFamily="2" charset="-122"/>
                  <a:ea typeface="华文中宋" pitchFamily="2" charset="-122"/>
                </a:rPr>
                <a:t>中信隧道</a:t>
              </a:r>
              <a:endParaRPr lang="en-US" altLang="zh-CN" sz="1050" b="1" dirty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036078" y="4033085"/>
            <a:ext cx="2925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……</a:t>
            </a:r>
            <a:endParaRPr lang="zh-CN" altLang="en-US" sz="4800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-8864" y="2232917"/>
            <a:ext cx="2632790" cy="77088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04553" y="1465749"/>
            <a:ext cx="1917248" cy="739506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7" name="矩形 6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5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39492" y="343044"/>
            <a:ext cx="31715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rgbClr val="0060A8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D6000C"/>
                </a:solidFill>
                <a:latin typeface="楷体" pitchFamily="49" charset="-122"/>
                <a:ea typeface="楷体" pitchFamily="49" charset="-122"/>
              </a:rPr>
              <a:t>中信银行南京分行</a:t>
            </a:r>
            <a:endParaRPr lang="zh-CN" altLang="en-US" sz="2800" dirty="0">
              <a:solidFill>
                <a:srgbClr val="D6000C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3228" y="1474806"/>
            <a:ext cx="5748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年至今连续三年荣登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“江苏地区金融机构品牌榜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en-US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228" y="105958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中信银行</a:t>
            </a:r>
            <a:r>
              <a:rPr lang="zh-CN" altLang="en-US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“核心利润极”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分行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3683253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中信银行系统内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最早成立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的五家分行之一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35696" y="420870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南京地区设立的</a:t>
            </a:r>
            <a:r>
              <a:rPr lang="zh-CN" altLang="en-US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第一家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股份制商业银行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228" y="1928927"/>
            <a:ext cx="56769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多项业务指标居江苏地区股份制商业银行</a:t>
            </a:r>
            <a:r>
              <a:rPr lang="zh-CN" altLang="en-US" sz="24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截至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月底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，全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辖自营存款余额在江苏省有机构地区的股份制商业银行中排名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市场份额占比为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4.81%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；公司存款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排名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市场份额占比为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6.67%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；对公贷款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排名</a:t>
            </a:r>
            <a:r>
              <a:rPr lang="zh-CN" altLang="en-US" sz="16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市场份额占比为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5.81%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 descr="C:\Users\Administrator\Desktop\2020年校园招聘\南京分行大楼图片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156176" y="915566"/>
            <a:ext cx="2312754" cy="313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7744" y="790273"/>
            <a:ext cx="3988800" cy="4183970"/>
          </a:xfrm>
          <a:prstGeom prst="rect">
            <a:avLst/>
          </a:prstGeom>
        </p:spPr>
      </p:pic>
      <p:sp>
        <p:nvSpPr>
          <p:cNvPr id="36" name="TextBox 81"/>
          <p:cNvSpPr txBox="1">
            <a:spLocks noChangeArrowheads="1"/>
          </p:cNvSpPr>
          <p:nvPr/>
        </p:nvSpPr>
        <p:spPr bwMode="auto">
          <a:xfrm>
            <a:off x="1953987" y="2348432"/>
            <a:ext cx="4706245" cy="10154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400" b="1" dirty="0">
                <a:solidFill>
                  <a:srgbClr val="2A2A2A"/>
                </a:solidFill>
                <a:latin typeface="微软雅黑" pitchFamily="34" charset="-122"/>
                <a:ea typeface="微软雅黑" pitchFamily="34" charset="-122"/>
              </a:rPr>
              <a:t>下</a:t>
            </a:r>
            <a:r>
              <a:rPr lang="zh-CN" altLang="en-US" sz="2400" b="1" dirty="0" smtClean="0">
                <a:solidFill>
                  <a:srgbClr val="2A2A2A"/>
                </a:solidFill>
                <a:latin typeface="微软雅黑" pitchFamily="34" charset="-122"/>
                <a:ea typeface="微软雅黑" pitchFamily="34" charset="-122"/>
              </a:rPr>
              <a:t>辖</a:t>
            </a:r>
            <a:r>
              <a:rPr lang="en-US" altLang="zh-CN" sz="3000" b="1" dirty="0" smtClean="0">
                <a:solidFill>
                  <a:srgbClr val="011893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3000" b="1" dirty="0" smtClean="0">
                <a:solidFill>
                  <a:srgbClr val="011893"/>
                </a:solidFill>
                <a:latin typeface="微软雅黑" pitchFamily="34" charset="-122"/>
                <a:ea typeface="微软雅黑" pitchFamily="34" charset="-122"/>
              </a:rPr>
              <a:t>家</a:t>
            </a:r>
            <a:r>
              <a:rPr lang="zh-CN" altLang="en-US" sz="2400" b="1" dirty="0">
                <a:solidFill>
                  <a:srgbClr val="2A2A2A"/>
                </a:solidFill>
                <a:latin typeface="微软雅黑" pitchFamily="34" charset="-122"/>
                <a:ea typeface="微软雅黑" pitchFamily="34" charset="-122"/>
              </a:rPr>
              <a:t>二级</a:t>
            </a:r>
            <a:r>
              <a:rPr lang="zh-CN" altLang="en-US" sz="2400" b="1" dirty="0" smtClean="0">
                <a:solidFill>
                  <a:srgbClr val="2A2A2A"/>
                </a:solidFill>
                <a:latin typeface="微软雅黑" pitchFamily="34" charset="-122"/>
                <a:ea typeface="微软雅黑" pitchFamily="34" charset="-122"/>
              </a:rPr>
              <a:t>分行</a:t>
            </a:r>
            <a:endParaRPr lang="en-US" altLang="zh-CN" sz="2400" b="1" dirty="0" smtClean="0">
              <a:solidFill>
                <a:srgbClr val="2A2A2A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en-US" altLang="zh-CN" sz="3000" b="1" dirty="0" smtClean="0">
                <a:solidFill>
                  <a:srgbClr val="D61E88"/>
                </a:solidFill>
                <a:latin typeface="微软雅黑" pitchFamily="34" charset="-122"/>
                <a:ea typeface="微软雅黑" pitchFamily="34" charset="-122"/>
              </a:rPr>
              <a:t>85</a:t>
            </a:r>
            <a:r>
              <a:rPr lang="zh-CN" altLang="en-US" sz="3000" b="1" dirty="0" smtClean="0">
                <a:solidFill>
                  <a:srgbClr val="D61E88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2400" b="1" dirty="0" smtClean="0">
                <a:solidFill>
                  <a:srgbClr val="2A2A2A"/>
                </a:solidFill>
                <a:latin typeface="微软雅黑" pitchFamily="34" charset="-122"/>
                <a:ea typeface="微软雅黑" pitchFamily="34" charset="-122"/>
              </a:rPr>
              <a:t>营业网点</a:t>
            </a:r>
            <a:endParaRPr lang="zh-CN" altLang="en-US" sz="2400" b="1" dirty="0">
              <a:solidFill>
                <a:srgbClr val="2A2A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淘宝店chenying0907出品 158"/>
          <p:cNvSpPr>
            <a:spLocks noEditPoints="1"/>
          </p:cNvSpPr>
          <p:nvPr/>
        </p:nvSpPr>
        <p:spPr bwMode="auto">
          <a:xfrm>
            <a:off x="4822569" y="2262854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38" name="淘宝店chenying0907出品 158"/>
          <p:cNvSpPr>
            <a:spLocks noEditPoints="1"/>
          </p:cNvSpPr>
          <p:nvPr/>
        </p:nvSpPr>
        <p:spPr bwMode="auto">
          <a:xfrm>
            <a:off x="4738054" y="3900775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39" name="淘宝店chenying0907出品 158"/>
          <p:cNvSpPr>
            <a:spLocks noEditPoints="1"/>
          </p:cNvSpPr>
          <p:nvPr/>
        </p:nvSpPr>
        <p:spPr bwMode="auto">
          <a:xfrm>
            <a:off x="4665443" y="3260367"/>
            <a:ext cx="169030" cy="222595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40" name="淘宝店chenying0907出品 158"/>
          <p:cNvSpPr>
            <a:spLocks noEditPoints="1"/>
          </p:cNvSpPr>
          <p:nvPr/>
        </p:nvSpPr>
        <p:spPr bwMode="auto">
          <a:xfrm>
            <a:off x="5218956" y="3497246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41" name="淘宝店chenying0907出品 158"/>
          <p:cNvSpPr>
            <a:spLocks noEditPoints="1"/>
          </p:cNvSpPr>
          <p:nvPr/>
        </p:nvSpPr>
        <p:spPr bwMode="auto">
          <a:xfrm>
            <a:off x="4055984" y="3482962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42" name="淘宝店chenying0907出品 158"/>
          <p:cNvSpPr>
            <a:spLocks noEditPoints="1"/>
          </p:cNvSpPr>
          <p:nvPr/>
        </p:nvSpPr>
        <p:spPr bwMode="auto">
          <a:xfrm>
            <a:off x="4292864" y="2990157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43" name="淘宝店chenying0907出品 158"/>
          <p:cNvSpPr>
            <a:spLocks noEditPoints="1"/>
          </p:cNvSpPr>
          <p:nvPr/>
        </p:nvSpPr>
        <p:spPr bwMode="auto">
          <a:xfrm>
            <a:off x="4429754" y="3788882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44" name="淘宝店chenying0907出品 158"/>
          <p:cNvSpPr>
            <a:spLocks noEditPoints="1"/>
          </p:cNvSpPr>
          <p:nvPr/>
        </p:nvSpPr>
        <p:spPr bwMode="auto">
          <a:xfrm>
            <a:off x="3013238" y="1208205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45" name="Text Box 59"/>
          <p:cNvSpPr txBox="1">
            <a:spLocks noChangeArrowheads="1"/>
          </p:cNvSpPr>
          <p:nvPr/>
        </p:nvSpPr>
        <p:spPr bwMode="auto">
          <a:xfrm>
            <a:off x="208275" y="1141244"/>
            <a:ext cx="2614818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无锡分行：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1992</a:t>
            </a:r>
            <a:r>
              <a:rPr lang="zh-CN" altLang="en-US" sz="1050" dirty="0" smtClean="0">
                <a:sym typeface="Calibri" pitchFamily="34" charset="0"/>
              </a:rPr>
              <a:t>年，成立以来一直保持良好的</a:t>
            </a:r>
            <a:endParaRPr lang="en-US" altLang="zh-CN" sz="1050" dirty="0" smtClean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发展态势，目前已下辖</a:t>
            </a:r>
            <a:r>
              <a:rPr lang="en-US" altLang="zh-CN" sz="1050" dirty="0" smtClean="0">
                <a:sym typeface="Calibri" pitchFamily="34" charset="0"/>
              </a:rPr>
              <a:t>19</a:t>
            </a:r>
            <a:r>
              <a:rPr lang="zh-CN" altLang="en-US" sz="1050" dirty="0" smtClean="0">
                <a:sym typeface="Calibri" pitchFamily="34" charset="0"/>
              </a:rPr>
              <a:t>家营业网点。</a:t>
            </a:r>
            <a:endParaRPr lang="zh-CN" altLang="en-US" sz="1050" dirty="0">
              <a:solidFill>
                <a:srgbClr val="2A2A2A"/>
              </a:solidFill>
              <a:sym typeface="Calibri" pitchFamily="34" charset="0"/>
            </a:endParaRPr>
          </a:p>
        </p:txBody>
      </p:sp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217025" y="1840994"/>
            <a:ext cx="2804963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常州分行：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1995</a:t>
            </a:r>
            <a:r>
              <a:rPr lang="zh-CN" altLang="en-US" sz="1050" dirty="0" smtClean="0">
                <a:sym typeface="Calibri" pitchFamily="34" charset="0"/>
              </a:rPr>
              <a:t>年，业务发展均衡，</a:t>
            </a:r>
            <a:r>
              <a:rPr lang="zh-CN" altLang="en-US" sz="1050" smtClean="0">
                <a:sym typeface="Calibri" pitchFamily="34" charset="0"/>
              </a:rPr>
              <a:t>市场份额相当，</a:t>
            </a:r>
            <a:r>
              <a:rPr lang="zh-CN" altLang="en-US" sz="1050" dirty="0" smtClean="0">
                <a:sym typeface="Calibri" pitchFamily="34" charset="0"/>
              </a:rPr>
              <a:t>目前已下辖</a:t>
            </a:r>
            <a:r>
              <a:rPr lang="en-US" altLang="zh-CN" sz="1050" dirty="0" smtClean="0">
                <a:sym typeface="Calibri" pitchFamily="34" charset="0"/>
              </a:rPr>
              <a:t>8</a:t>
            </a:r>
            <a:r>
              <a:rPr lang="zh-CN" altLang="en-US" sz="1050" dirty="0" smtClean="0">
                <a:sym typeface="Calibri" pitchFamily="34" charset="0"/>
              </a:rPr>
              <a:t>家营业网点。</a:t>
            </a:r>
            <a:endParaRPr lang="zh-CN" altLang="en-US" sz="1050" dirty="0">
              <a:solidFill>
                <a:srgbClr val="FF0000"/>
              </a:solidFill>
              <a:sym typeface="Calibri" pitchFamily="34" charset="0"/>
            </a:endParaRPr>
          </a:p>
        </p:txBody>
      </p:sp>
      <p:sp>
        <p:nvSpPr>
          <p:cNvPr id="47" name="Text Box 59"/>
          <p:cNvSpPr txBox="1">
            <a:spLocks noChangeArrowheads="1"/>
          </p:cNvSpPr>
          <p:nvPr/>
        </p:nvSpPr>
        <p:spPr bwMode="auto">
          <a:xfrm>
            <a:off x="197712" y="2642741"/>
            <a:ext cx="2752774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扬州分行：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1996</a:t>
            </a:r>
            <a:r>
              <a:rPr lang="zh-CN" altLang="en-US" sz="1050" dirty="0" smtClean="0">
                <a:sym typeface="Calibri" pitchFamily="34" charset="0"/>
              </a:rPr>
              <a:t>年，发展较为迅速，目前已下辖</a:t>
            </a:r>
            <a:endParaRPr lang="en-US" altLang="zh-CN" sz="1050" dirty="0" smtClean="0">
              <a:sym typeface="Calibri" pitchFamily="34" charset="0"/>
            </a:endParaRPr>
          </a:p>
          <a:p>
            <a:r>
              <a:rPr lang="en-US" altLang="zh-CN" sz="1050" dirty="0" smtClean="0">
                <a:sym typeface="Calibri" pitchFamily="34" charset="0"/>
              </a:rPr>
              <a:t>7</a:t>
            </a:r>
            <a:r>
              <a:rPr lang="zh-CN" altLang="en-US" sz="1050" dirty="0" smtClean="0">
                <a:sym typeface="Calibri" pitchFamily="34" charset="0"/>
              </a:rPr>
              <a:t>家营业网点</a:t>
            </a:r>
            <a:r>
              <a:rPr lang="zh-CN" altLang="en-US" sz="1050" dirty="0">
                <a:sym typeface="Calibri" pitchFamily="34" charset="0"/>
              </a:rPr>
              <a:t>。</a:t>
            </a:r>
            <a:endParaRPr lang="zh-CN" altLang="en-US" sz="1050" dirty="0">
              <a:sym typeface="Calibri" pitchFamily="34" charset="0"/>
            </a:endParaRPr>
          </a:p>
        </p:txBody>
      </p:sp>
      <p:sp>
        <p:nvSpPr>
          <p:cNvPr id="48" name="Text Box 59"/>
          <p:cNvSpPr txBox="1">
            <a:spLocks noChangeArrowheads="1"/>
          </p:cNvSpPr>
          <p:nvPr/>
        </p:nvSpPr>
        <p:spPr bwMode="auto">
          <a:xfrm>
            <a:off x="225610" y="4226917"/>
            <a:ext cx="2834222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050" dirty="0" smtClean="0">
                <a:sym typeface="Calibri" pitchFamily="34" charset="0"/>
              </a:rPr>
              <a:t>南通分行：</a:t>
            </a:r>
            <a:endParaRPr lang="en-US" sz="1050" dirty="0" smtClean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2008</a:t>
            </a:r>
            <a:r>
              <a:rPr lang="zh-CN" altLang="en-US" sz="1050" dirty="0" smtClean="0">
                <a:sym typeface="Calibri" pitchFamily="34" charset="0"/>
              </a:rPr>
              <a:t>年，发展较为迅速，目前已下辖</a:t>
            </a:r>
            <a:endParaRPr lang="en-US" altLang="zh-CN" sz="1050" dirty="0" smtClean="0">
              <a:sym typeface="Calibri" pitchFamily="34" charset="0"/>
            </a:endParaRPr>
          </a:p>
          <a:p>
            <a:r>
              <a:rPr lang="en-US" altLang="zh-CN" sz="1050" dirty="0" smtClean="0">
                <a:sym typeface="Calibri" pitchFamily="34" charset="0"/>
              </a:rPr>
              <a:t>9</a:t>
            </a:r>
            <a:r>
              <a:rPr lang="zh-CN" altLang="en-US" sz="1050" dirty="0" smtClean="0">
                <a:sym typeface="Calibri" pitchFamily="34" charset="0"/>
              </a:rPr>
              <a:t>家营业网点。</a:t>
            </a:r>
            <a:endParaRPr lang="zh-CN" altLang="en-US" sz="1050" dirty="0">
              <a:sym typeface="Calibri" pitchFamily="34" charset="0"/>
            </a:endParaRPr>
          </a:p>
        </p:txBody>
      </p:sp>
      <p:sp>
        <p:nvSpPr>
          <p:cNvPr id="49" name="Text Box 59"/>
          <p:cNvSpPr txBox="1">
            <a:spLocks noChangeArrowheads="1"/>
          </p:cNvSpPr>
          <p:nvPr/>
        </p:nvSpPr>
        <p:spPr bwMode="auto">
          <a:xfrm>
            <a:off x="5888535" y="1141244"/>
            <a:ext cx="300394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镇江分行：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2010</a:t>
            </a:r>
            <a:r>
              <a:rPr lang="zh-CN" altLang="en-US" sz="1050" dirty="0" smtClean="0">
                <a:sym typeface="Calibri" pitchFamily="34" charset="0"/>
              </a:rPr>
              <a:t>年，发展极为迅速，作为南京分行核心利润极，目前已有</a:t>
            </a:r>
            <a:r>
              <a:rPr lang="en-US" altLang="zh-CN" sz="1050" dirty="0" smtClean="0">
                <a:sym typeface="Calibri" pitchFamily="34" charset="0"/>
              </a:rPr>
              <a:t>6</a:t>
            </a:r>
            <a:r>
              <a:rPr lang="zh-CN" altLang="en-US" sz="1050" dirty="0" smtClean="0">
                <a:sym typeface="Calibri" pitchFamily="34" charset="0"/>
              </a:rPr>
              <a:t>家营业网点。</a:t>
            </a:r>
            <a:endParaRPr lang="en-US" altLang="zh-CN" sz="1050" dirty="0" smtClean="0">
              <a:sym typeface="Calibri" pitchFamily="34" charset="0"/>
            </a:endParaRPr>
          </a:p>
        </p:txBody>
      </p:sp>
      <p:pic>
        <p:nvPicPr>
          <p:cNvPr id="50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3056" y="2139702"/>
            <a:ext cx="2221192" cy="298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1315" y="2129535"/>
            <a:ext cx="2292613" cy="301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5914242" y="3343766"/>
            <a:ext cx="2690206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江北新区</a:t>
            </a:r>
            <a:r>
              <a:rPr lang="zh-CN" altLang="en-US" sz="1050" dirty="0" smtClean="0">
                <a:sym typeface="Calibri" pitchFamily="34" charset="0"/>
              </a:rPr>
              <a:t>分行</a:t>
            </a:r>
            <a:r>
              <a:rPr lang="zh-CN" altLang="en-US" sz="1050" dirty="0">
                <a:sym typeface="Calibri" pitchFamily="34" charset="0"/>
              </a:rPr>
              <a:t>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>
                <a:sym typeface="Calibri" pitchFamily="34" charset="0"/>
              </a:rPr>
              <a:t>成立于</a:t>
            </a:r>
            <a:r>
              <a:rPr lang="en-US" sz="1050" dirty="0" smtClean="0">
                <a:sym typeface="Calibri" pitchFamily="34" charset="0"/>
              </a:rPr>
              <a:t>201</a:t>
            </a:r>
            <a:r>
              <a:rPr lang="en-US" altLang="zh-CN" sz="1050" dirty="0" smtClean="0">
                <a:sym typeface="Calibri" pitchFamily="34" charset="0"/>
              </a:rPr>
              <a:t>7</a:t>
            </a:r>
            <a:r>
              <a:rPr lang="zh-CN" altLang="en-US" sz="1050" dirty="0" smtClean="0">
                <a:sym typeface="Calibri" pitchFamily="34" charset="0"/>
              </a:rPr>
              <a:t>年，成立以来业绩极好，现下辖已有</a:t>
            </a:r>
            <a:r>
              <a:rPr lang="en-US" altLang="zh-CN" sz="1050" dirty="0" smtClean="0">
                <a:sym typeface="Calibri" pitchFamily="34" charset="0"/>
              </a:rPr>
              <a:t>3</a:t>
            </a:r>
            <a:r>
              <a:rPr lang="zh-CN" altLang="en-US" sz="1050" dirty="0" smtClean="0">
                <a:sym typeface="Calibri" pitchFamily="34" charset="0"/>
              </a:rPr>
              <a:t>家营业网点。</a:t>
            </a:r>
            <a:endParaRPr lang="zh-CN" altLang="en-US" sz="1050" dirty="0">
              <a:solidFill>
                <a:srgbClr val="FF0000"/>
              </a:solidFill>
              <a:sym typeface="Calibri" pitchFamily="34" charset="0"/>
            </a:endParaRPr>
          </a:p>
        </p:txBody>
      </p:sp>
      <p:sp>
        <p:nvSpPr>
          <p:cNvPr id="53" name="淘宝店chenying0907出品 158"/>
          <p:cNvSpPr>
            <a:spLocks noEditPoints="1"/>
          </p:cNvSpPr>
          <p:nvPr/>
        </p:nvSpPr>
        <p:spPr bwMode="auto">
          <a:xfrm>
            <a:off x="3771264" y="3123143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54" name="Text Box 59"/>
          <p:cNvSpPr txBox="1">
            <a:spLocks noChangeArrowheads="1"/>
          </p:cNvSpPr>
          <p:nvPr/>
        </p:nvSpPr>
        <p:spPr bwMode="auto">
          <a:xfrm>
            <a:off x="5914242" y="2570733"/>
            <a:ext cx="2690206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徐州分行：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>
                <a:sym typeface="Calibri" pitchFamily="34" charset="0"/>
              </a:rPr>
              <a:t>成立于</a:t>
            </a:r>
            <a:r>
              <a:rPr lang="en-US" sz="1050" dirty="0">
                <a:sym typeface="Calibri" pitchFamily="34" charset="0"/>
              </a:rPr>
              <a:t>2016</a:t>
            </a:r>
            <a:r>
              <a:rPr lang="zh-CN" altLang="en-US" sz="1050" dirty="0" smtClean="0">
                <a:sym typeface="Calibri" pitchFamily="34" charset="0"/>
              </a:rPr>
              <a:t>年，存款余额增长较快，发展潜力巨大。</a:t>
            </a:r>
            <a:endParaRPr lang="zh-CN" altLang="en-US" sz="1050" dirty="0">
              <a:solidFill>
                <a:srgbClr val="FF0000"/>
              </a:solidFill>
              <a:sym typeface="Calibri" pitchFamily="34" charset="0"/>
            </a:endParaRPr>
          </a:p>
        </p:txBody>
      </p:sp>
      <p:sp>
        <p:nvSpPr>
          <p:cNvPr id="55" name="Text Box 59"/>
          <p:cNvSpPr txBox="1">
            <a:spLocks noChangeArrowheads="1"/>
          </p:cNvSpPr>
          <p:nvPr/>
        </p:nvSpPr>
        <p:spPr bwMode="auto">
          <a:xfrm>
            <a:off x="5868145" y="1796212"/>
            <a:ext cx="3024335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盐城分行：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2013</a:t>
            </a:r>
            <a:r>
              <a:rPr lang="zh-CN" altLang="en-US" sz="1050" dirty="0" smtClean="0">
                <a:sym typeface="Calibri" pitchFamily="34" charset="0"/>
              </a:rPr>
              <a:t>年，发展</a:t>
            </a:r>
            <a:r>
              <a:rPr lang="zh-CN" altLang="en-US" sz="1050" dirty="0">
                <a:sym typeface="Calibri" pitchFamily="34" charset="0"/>
              </a:rPr>
              <a:t>极为</a:t>
            </a:r>
            <a:r>
              <a:rPr lang="zh-CN" altLang="en-US" sz="1050" dirty="0" smtClean="0">
                <a:sym typeface="Calibri" pitchFamily="34" charset="0"/>
              </a:rPr>
              <a:t>迅速，目前已下辖</a:t>
            </a:r>
            <a:r>
              <a:rPr lang="en-US" altLang="zh-CN" sz="1050" dirty="0">
                <a:sym typeface="Calibri" pitchFamily="34" charset="0"/>
              </a:rPr>
              <a:t>3</a:t>
            </a:r>
            <a:r>
              <a:rPr lang="zh-CN" altLang="en-US" sz="1050" dirty="0" smtClean="0">
                <a:sym typeface="Calibri" pitchFamily="34" charset="0"/>
              </a:rPr>
              <a:t>家</a:t>
            </a:r>
            <a:endParaRPr lang="en-US" altLang="zh-CN" sz="1050" dirty="0" smtClean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营业网点。</a:t>
            </a:r>
            <a:endParaRPr lang="zh-CN" altLang="en-US" sz="1050" dirty="0">
              <a:sym typeface="Calibri" pitchFamily="34" charset="0"/>
            </a:endParaRPr>
          </a:p>
        </p:txBody>
      </p:sp>
      <p:sp>
        <p:nvSpPr>
          <p:cNvPr id="56" name="Text Box 59"/>
          <p:cNvSpPr txBox="1">
            <a:spLocks noChangeArrowheads="1"/>
          </p:cNvSpPr>
          <p:nvPr/>
        </p:nvSpPr>
        <p:spPr bwMode="auto">
          <a:xfrm>
            <a:off x="197711" y="3434829"/>
            <a:ext cx="2963273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泰州分行：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1999</a:t>
            </a:r>
            <a:r>
              <a:rPr lang="zh-CN" altLang="en-US" sz="1050" dirty="0" smtClean="0">
                <a:sym typeface="Calibri" pitchFamily="34" charset="0"/>
              </a:rPr>
              <a:t>年，成立以来一直排名领先，目前已有</a:t>
            </a:r>
            <a:r>
              <a:rPr lang="en-US" altLang="zh-CN" sz="1050" dirty="0" smtClean="0">
                <a:sym typeface="Calibri" pitchFamily="34" charset="0"/>
              </a:rPr>
              <a:t>8</a:t>
            </a:r>
            <a:r>
              <a:rPr lang="zh-CN" altLang="en-US" sz="1050" dirty="0" smtClean="0">
                <a:sym typeface="Calibri" pitchFamily="34" charset="0"/>
              </a:rPr>
              <a:t>家营业网点。</a:t>
            </a:r>
            <a:endParaRPr lang="zh-CN" altLang="en-US" sz="1050" dirty="0">
              <a:solidFill>
                <a:srgbClr val="FF0000"/>
              </a:solidFill>
              <a:sym typeface="Calibri" pitchFamily="34" charset="0"/>
            </a:endParaRPr>
          </a:p>
        </p:txBody>
      </p:sp>
      <p:sp>
        <p:nvSpPr>
          <p:cNvPr id="57" name="淘宝店chenying0907出品 158"/>
          <p:cNvSpPr>
            <a:spLocks noEditPoints="1"/>
          </p:cNvSpPr>
          <p:nvPr/>
        </p:nvSpPr>
        <p:spPr bwMode="auto">
          <a:xfrm>
            <a:off x="4139952" y="2139702"/>
            <a:ext cx="169030" cy="223786"/>
          </a:xfrm>
          <a:custGeom>
            <a:avLst/>
            <a:gdLst>
              <a:gd name="T0" fmla="*/ 0 w 144"/>
              <a:gd name="T1" fmla="*/ 0 h 192"/>
              <a:gd name="T2" fmla="*/ 144 w 144"/>
              <a:gd name="T3" fmla="*/ 192 h 192"/>
            </a:gdLst>
            <a:ahLst/>
            <a:cxnLst>
              <a:cxn ang="0">
                <a:pos x="72" y="0"/>
              </a:cxn>
              <a:cxn ang="0">
                <a:pos x="0" y="72"/>
              </a:cxn>
              <a:cxn ang="0">
                <a:pos x="72" y="192"/>
              </a:cxn>
              <a:cxn ang="0">
                <a:pos x="144" y="72"/>
              </a:cxn>
              <a:cxn ang="0">
                <a:pos x="72" y="0"/>
              </a:cxn>
              <a:cxn ang="0">
                <a:pos x="72" y="120"/>
              </a:cxn>
              <a:cxn ang="0">
                <a:pos x="24" y="72"/>
              </a:cxn>
              <a:cxn ang="0">
                <a:pos x="72" y="24"/>
              </a:cxn>
              <a:cxn ang="0">
                <a:pos x="120" y="72"/>
              </a:cxn>
              <a:cxn ang="0">
                <a:pos x="72" y="120"/>
              </a:cxn>
              <a:cxn ang="0">
                <a:pos x="72" y="48"/>
              </a:cxn>
              <a:cxn ang="0">
                <a:pos x="48" y="72"/>
              </a:cxn>
              <a:cxn ang="0">
                <a:pos x="72" y="96"/>
              </a:cxn>
              <a:cxn ang="0">
                <a:pos x="96" y="72"/>
              </a:cxn>
              <a:cxn ang="0">
                <a:pos x="72" y="48"/>
              </a:cxn>
            </a:cxnLst>
            <a:rect l="T0" t="T1" r="T2" b="T3"/>
            <a:pathLst>
              <a:path w="144" h="192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72" y="192"/>
                  <a:pt x="72" y="192"/>
                </a:cubicBezTo>
                <a:cubicBezTo>
                  <a:pt x="72" y="192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72" y="120"/>
                </a:moveTo>
                <a:cubicBezTo>
                  <a:pt x="45" y="120"/>
                  <a:pt x="24" y="99"/>
                  <a:pt x="24" y="72"/>
                </a:cubicBezTo>
                <a:cubicBezTo>
                  <a:pt x="24" y="45"/>
                  <a:pt x="45" y="24"/>
                  <a:pt x="72" y="24"/>
                </a:cubicBezTo>
                <a:cubicBezTo>
                  <a:pt x="99" y="24"/>
                  <a:pt x="120" y="45"/>
                  <a:pt x="120" y="72"/>
                </a:cubicBezTo>
                <a:cubicBezTo>
                  <a:pt x="120" y="99"/>
                  <a:pt x="99" y="120"/>
                  <a:pt x="72" y="120"/>
                </a:cubicBezTo>
                <a:close/>
                <a:moveTo>
                  <a:pt x="72" y="48"/>
                </a:moveTo>
                <a:cubicBezTo>
                  <a:pt x="59" y="48"/>
                  <a:pt x="48" y="59"/>
                  <a:pt x="48" y="72"/>
                </a:cubicBezTo>
                <a:cubicBezTo>
                  <a:pt x="48" y="85"/>
                  <a:pt x="59" y="96"/>
                  <a:pt x="72" y="96"/>
                </a:cubicBezTo>
                <a:cubicBezTo>
                  <a:pt x="85" y="96"/>
                  <a:pt x="96" y="85"/>
                  <a:pt x="96" y="72"/>
                </a:cubicBezTo>
                <a:cubicBezTo>
                  <a:pt x="96" y="59"/>
                  <a:pt x="85" y="48"/>
                  <a:pt x="72" y="48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</a:ln>
        </p:spPr>
        <p:txBody>
          <a:bodyPr/>
          <a:lstStyle/>
          <a:p>
            <a:endParaRPr lang="zh-CN" altLang="en-US" sz="1050"/>
          </a:p>
        </p:txBody>
      </p:sp>
      <p:sp>
        <p:nvSpPr>
          <p:cNvPr id="58" name="Text Box 59"/>
          <p:cNvSpPr txBox="1">
            <a:spLocks noChangeArrowheads="1"/>
          </p:cNvSpPr>
          <p:nvPr/>
        </p:nvSpPr>
        <p:spPr bwMode="auto">
          <a:xfrm>
            <a:off x="5914242" y="4154909"/>
            <a:ext cx="2690206" cy="5770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1050" dirty="0">
                <a:sym typeface="Calibri" pitchFamily="34" charset="0"/>
              </a:rPr>
              <a:t>淮安</a:t>
            </a:r>
            <a:r>
              <a:rPr lang="zh-CN" altLang="en-US" sz="1050" dirty="0" smtClean="0">
                <a:sym typeface="Calibri" pitchFamily="34" charset="0"/>
              </a:rPr>
              <a:t>分行</a:t>
            </a:r>
            <a:r>
              <a:rPr lang="zh-CN" altLang="en-US" sz="1050" dirty="0">
                <a:sym typeface="Calibri" pitchFamily="34" charset="0"/>
              </a:rPr>
              <a:t>：</a:t>
            </a:r>
            <a:endParaRPr lang="en-US" sz="1050" dirty="0">
              <a:sym typeface="Calibri" pitchFamily="34" charset="0"/>
            </a:endParaRPr>
          </a:p>
          <a:p>
            <a:r>
              <a:rPr lang="zh-CN" altLang="en-US" sz="1050" dirty="0" smtClean="0">
                <a:sym typeface="Calibri" pitchFamily="34" charset="0"/>
              </a:rPr>
              <a:t>成立于</a:t>
            </a:r>
            <a:r>
              <a:rPr lang="en-US" altLang="zh-CN" sz="1050" dirty="0" smtClean="0">
                <a:sym typeface="Calibri" pitchFamily="34" charset="0"/>
              </a:rPr>
              <a:t>2018</a:t>
            </a:r>
            <a:r>
              <a:rPr lang="zh-CN" altLang="en-US" sz="1050" dirty="0" smtClean="0">
                <a:sym typeface="Calibri" pitchFamily="34" charset="0"/>
              </a:rPr>
              <a:t>年，开业以来业务发展迅速，在江淮大地唱响了中信品牌。</a:t>
            </a:r>
            <a:endParaRPr lang="zh-CN" altLang="en-US" sz="1050" dirty="0">
              <a:solidFill>
                <a:srgbClr val="FF0000"/>
              </a:solidFill>
              <a:sym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14269" y="1275895"/>
            <a:ext cx="704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C00000"/>
                </a:solidFill>
              </a:rPr>
              <a:t>筹建中</a:t>
            </a:r>
            <a:endParaRPr lang="zh-CN" altLang="en-US" sz="1200" b="1" dirty="0">
              <a:solidFill>
                <a:srgbClr val="C00000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35915" y="330200"/>
            <a:ext cx="2303780" cy="504190"/>
            <a:chOff x="529" y="520"/>
            <a:chExt cx="3628" cy="794"/>
          </a:xfrm>
        </p:grpSpPr>
        <p:sp>
          <p:nvSpPr>
            <p:cNvPr id="32" name="矩形 31"/>
            <p:cNvSpPr/>
            <p:nvPr/>
          </p:nvSpPr>
          <p:spPr>
            <a:xfrm>
              <a:off x="529" y="520"/>
              <a:ext cx="3629" cy="7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33" name="图片 32" descr="图片1 (2)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2" y="847"/>
              <a:ext cx="2669" cy="46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0.00618 L 0.25 0.0061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1.23457E-7 L -0.25 -1.23457E-7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7284E-6 L -0.49896 -0.5675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48" y="-28395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3333E-6 L -0.46615 -0.42006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6" y="-21019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58025E-6 L -0.454 -0.10432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08" y="-5216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-0.49479 0.00895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40" y="432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1 -0.0324 L -0.55538 0.10772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73" y="7006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-0.02871 L 0.1941 -0.49291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24" y="-2321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46914E-7 L 0.11302 -0.12963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42" y="-648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1 0.00556 L 0.31093 0.22672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47" y="1104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-0.0324 L 0.23264 0.01266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37" y="2253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 -0.0324 L 0.19601 0.3605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7" y="1963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  <p:bldP spid="36" grpId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2" grpId="0" bldLvl="0" autoUpdateAnimBg="0"/>
      <p:bldP spid="53" grpId="0" animBg="1"/>
      <p:bldP spid="53" grpId="1" animBg="1"/>
      <p:bldP spid="54" grpId="0" bldLvl="0" autoUpdateAnimBg="0"/>
      <p:bldP spid="55" grpId="0" bldLvl="0" autoUpdateAnimBg="0"/>
      <p:bldP spid="56" grpId="0" bldLvl="0" autoUpdateAnimBg="0"/>
      <p:bldP spid="57" grpId="0" animBg="1"/>
      <p:bldP spid="57" grpId="1" animBg="1"/>
      <p:bldP spid="58" grpId="0" bldLvl="0" autoUpdateAnimBg="0"/>
      <p:bldP spid="2" grpId="0"/>
    </p:bldLst>
  </p:timing>
</p:sld>
</file>

<file path=ppt/tags/tag1.xml><?xml version="1.0" encoding="utf-8"?>
<p:tagLst xmlns:p="http://schemas.openxmlformats.org/presentationml/2006/main">
  <p:tag name="ID" val="545812"/>
  <p:tag name="MH" val="20150516230504"/>
  <p:tag name="MH_LIBRARY" val="CONTENTS"/>
  <p:tag name="MH_TYPE" val="OTHERS"/>
</p:tagLst>
</file>

<file path=ppt/tags/tag2.xml><?xml version="1.0" encoding="utf-8"?>
<p:tagLst xmlns:p="http://schemas.openxmlformats.org/presentationml/2006/main">
  <p:tag name="MH" val="20171023153010"/>
  <p:tag name="MH_LIBRARY" val="GRAPHIC"/>
  <p:tag name="MH_TYPE" val="Other"/>
  <p:tag name="MH_ORDER" val="1"/>
</p:tagLst>
</file>

<file path=ppt/tags/tag3.xml><?xml version="1.0" encoding="utf-8"?>
<p:tagLst xmlns:p="http://schemas.openxmlformats.org/presentationml/2006/main">
  <p:tag name="MH" val="20171023153010"/>
  <p:tag name="MH_LIBRARY" val="GRAPHIC"/>
  <p:tag name="MH_TYPE" val="Other"/>
  <p:tag name="MH_ORDER" val="2"/>
</p:tagLst>
</file>

<file path=ppt/tags/tag4.xml><?xml version="1.0" encoding="utf-8"?>
<p:tagLst xmlns:p="http://schemas.openxmlformats.org/presentationml/2006/main">
  <p:tag name="MH" val="20171023153010"/>
  <p:tag name="MH_LIBRARY" val="GRAPHIC"/>
  <p:tag name="MH_TYPE" val="Other"/>
  <p:tag name="MH_ORDER" val="2"/>
</p:tagLst>
</file>

<file path=ppt/tags/tag5.xml><?xml version="1.0" encoding="utf-8"?>
<p:tagLst xmlns:p="http://schemas.openxmlformats.org/presentationml/2006/main">
  <p:tag name="MH" val="20171023153010"/>
  <p:tag name="MH_LIBRARY" val="GRAPHIC"/>
  <p:tag name="MH_TYPE" val="Other"/>
  <p:tag name="MH_ORDER" val="2"/>
</p:tagLst>
</file>

<file path=ppt/tags/tag6.xml><?xml version="1.0" encoding="utf-8"?>
<p:tagLst xmlns:p="http://schemas.openxmlformats.org/presentationml/2006/main">
  <p:tag name="MH" val="20171023153010"/>
  <p:tag name="MH_LIBRARY" val="GRAPHIC"/>
  <p:tag name="MH_TYPE" val="Other"/>
  <p:tag name="MH_ORDER" val="2"/>
</p:tagLst>
</file>

<file path=ppt/tags/tag7.xml><?xml version="1.0" encoding="utf-8"?>
<p:tagLst xmlns:p="http://schemas.openxmlformats.org/presentationml/2006/main">
  <p:tag name="MH" val="20171023153010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/>
  <PresentationFormat>全屏显示(16:9)</PresentationFormat>
  <Paragraphs>434</Paragraphs>
  <Slides>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8" baseType="lpstr">
      <vt:lpstr>Arial</vt:lpstr>
      <vt:lpstr>宋体</vt:lpstr>
      <vt:lpstr>Wingdings</vt:lpstr>
      <vt:lpstr>华文中宋</vt:lpstr>
      <vt:lpstr>微软雅黑</vt:lpstr>
      <vt:lpstr>Impact</vt:lpstr>
      <vt:lpstr>Arial Black</vt:lpstr>
      <vt:lpstr>楷体</vt:lpstr>
      <vt:lpstr>Rockwell</vt:lpstr>
      <vt:lpstr>Calibri</vt:lpstr>
      <vt:lpstr>方正兰亭黑_GBK</vt:lpstr>
      <vt:lpstr>Gill Sans</vt:lpstr>
      <vt:lpstr>Helvetica Neue Light</vt:lpstr>
      <vt:lpstr>Lato Regular</vt:lpstr>
      <vt:lpstr>华文行楷</vt:lpstr>
      <vt:lpstr>微软雅黑 Light</vt:lpstr>
      <vt:lpstr>Office 主题</vt:lpstr>
      <vt:lpstr>自定义设计方案</vt:lpstr>
      <vt:lpstr>1_自定义设计方案</vt:lpstr>
      <vt:lpstr>江苏科技大学校园招聘宣讲会 2019.10.10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南京大学校园宣讲会   2019.09.10</dc:title>
  <dc:creator>chenqian</dc:creator>
  <cp:lastModifiedBy>GM</cp:lastModifiedBy>
  <cp:revision>103</cp:revision>
  <dcterms:created xsi:type="dcterms:W3CDTF">1900-01-01T00:00:00Z</dcterms:created>
  <dcterms:modified xsi:type="dcterms:W3CDTF">1900-01-01T00:00:00Z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2052-9.9.1</vt:lpwstr>
  </property>
</Properties>
</file>